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57" r:id="rId4"/>
    <p:sldId id="280" r:id="rId5"/>
    <p:sldId id="278" r:id="rId6"/>
    <p:sldId id="275" r:id="rId7"/>
    <p:sldId id="274" r:id="rId8"/>
    <p:sldId id="271" r:id="rId9"/>
    <p:sldId id="287" r:id="rId10"/>
    <p:sldId id="282" r:id="rId11"/>
    <p:sldId id="283" r:id="rId12"/>
    <p:sldId id="284" r:id="rId13"/>
    <p:sldId id="272" r:id="rId14"/>
    <p:sldId id="286" r:id="rId15"/>
    <p:sldId id="285" r:id="rId16"/>
    <p:sldId id="281"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94" autoAdjust="0"/>
    <p:restoredTop sz="94660"/>
  </p:normalViewPr>
  <p:slideViewPr>
    <p:cSldViewPr snapToGrid="0">
      <p:cViewPr>
        <p:scale>
          <a:sx n="81" d="100"/>
          <a:sy n="81" d="100"/>
        </p:scale>
        <p:origin x="507"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D652BE-EE82-4201-BAF5-411A3147458C}"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1F801D95-515C-4A3E-BC4B-CCCC42DC228F}">
      <dgm:prSet phldrT="[Text]" custT="1"/>
      <dgm:spPr/>
      <dgm:t>
        <a:bodyPr/>
        <a:lstStyle/>
        <a:p>
          <a:r>
            <a:rPr lang="en-US" sz="3200" dirty="0" smtClean="0"/>
            <a:t>IQ</a:t>
          </a:r>
          <a:endParaRPr lang="en-US" sz="3200" dirty="0"/>
        </a:p>
      </dgm:t>
    </dgm:pt>
    <dgm:pt modelId="{748F14CB-FC7E-442E-94C9-697382463C61}" type="parTrans" cxnId="{3111160A-B6C2-4EFF-A9A3-9837F7BD3CAC}">
      <dgm:prSet/>
      <dgm:spPr/>
      <dgm:t>
        <a:bodyPr/>
        <a:lstStyle/>
        <a:p>
          <a:endParaRPr lang="en-US"/>
        </a:p>
      </dgm:t>
    </dgm:pt>
    <dgm:pt modelId="{9EDEFEA4-3BE7-44EF-A9B7-2AE4BB1EFB6C}" type="sibTrans" cxnId="{3111160A-B6C2-4EFF-A9A3-9837F7BD3CAC}">
      <dgm:prSet/>
      <dgm:spPr/>
      <dgm:t>
        <a:bodyPr/>
        <a:lstStyle/>
        <a:p>
          <a:endParaRPr lang="en-US"/>
        </a:p>
      </dgm:t>
    </dgm:pt>
    <dgm:pt modelId="{09011B7A-4E74-4590-BBE6-D176BF64BA58}">
      <dgm:prSet phldrT="[Text]" custT="1"/>
      <dgm:spPr/>
      <dgm:t>
        <a:bodyPr/>
        <a:lstStyle/>
        <a:p>
          <a:r>
            <a:rPr lang="en-US" sz="1500" dirty="0" smtClean="0"/>
            <a:t>Creativity</a:t>
          </a:r>
          <a:endParaRPr lang="en-US" sz="1500" dirty="0"/>
        </a:p>
      </dgm:t>
    </dgm:pt>
    <dgm:pt modelId="{2F1EA2B7-E196-4BCB-ADAA-7AA0D75A813A}" type="parTrans" cxnId="{57321CF5-2647-4CDE-B4C8-DF474FDD7218}">
      <dgm:prSet/>
      <dgm:spPr/>
      <dgm:t>
        <a:bodyPr/>
        <a:lstStyle/>
        <a:p>
          <a:endParaRPr lang="en-US"/>
        </a:p>
      </dgm:t>
    </dgm:pt>
    <dgm:pt modelId="{762EE69C-62F7-4423-940B-0FDC9F059ABD}" type="sibTrans" cxnId="{57321CF5-2647-4CDE-B4C8-DF474FDD7218}">
      <dgm:prSet/>
      <dgm:spPr/>
      <dgm:t>
        <a:bodyPr/>
        <a:lstStyle/>
        <a:p>
          <a:endParaRPr lang="en-US"/>
        </a:p>
      </dgm:t>
    </dgm:pt>
    <dgm:pt modelId="{0CB1F454-698F-4659-972B-D3D8BD1286F0}">
      <dgm:prSet phldrT="[Text]"/>
      <dgm:spPr/>
      <dgm:t>
        <a:bodyPr/>
        <a:lstStyle/>
        <a:p>
          <a:r>
            <a:rPr lang="en-US" dirty="0" smtClean="0"/>
            <a:t>Giftedness</a:t>
          </a:r>
          <a:endParaRPr lang="en-US" dirty="0"/>
        </a:p>
      </dgm:t>
    </dgm:pt>
    <dgm:pt modelId="{67CA90D4-9E90-4C6B-A9E9-905850B81A6A}" type="parTrans" cxnId="{FFFC03EA-346C-4128-BC41-F8E5F39BDC17}">
      <dgm:prSet/>
      <dgm:spPr/>
      <dgm:t>
        <a:bodyPr/>
        <a:lstStyle/>
        <a:p>
          <a:endParaRPr lang="en-US"/>
        </a:p>
      </dgm:t>
    </dgm:pt>
    <dgm:pt modelId="{934314EF-968B-457D-9CB8-56433E4D6BE2}" type="sibTrans" cxnId="{FFFC03EA-346C-4128-BC41-F8E5F39BDC17}">
      <dgm:prSet/>
      <dgm:spPr/>
      <dgm:t>
        <a:bodyPr/>
        <a:lstStyle/>
        <a:p>
          <a:endParaRPr lang="en-US"/>
        </a:p>
      </dgm:t>
    </dgm:pt>
    <dgm:pt modelId="{6A01E559-2FCE-4698-A803-DE0A45B619C3}" type="pres">
      <dgm:prSet presAssocID="{3ED652BE-EE82-4201-BAF5-411A3147458C}" presName="Name0" presStyleCnt="0">
        <dgm:presLayoutVars>
          <dgm:dir/>
          <dgm:resizeHandles val="exact"/>
        </dgm:presLayoutVars>
      </dgm:prSet>
      <dgm:spPr/>
    </dgm:pt>
    <dgm:pt modelId="{5F30D76E-0187-4CD4-B35F-4D8FD24FCD32}" type="pres">
      <dgm:prSet presAssocID="{3ED652BE-EE82-4201-BAF5-411A3147458C}" presName="vNodes" presStyleCnt="0"/>
      <dgm:spPr/>
    </dgm:pt>
    <dgm:pt modelId="{064855C2-3BE7-4E32-BED3-2A143423DBBE}" type="pres">
      <dgm:prSet presAssocID="{1F801D95-515C-4A3E-BC4B-CCCC42DC228F}" presName="node" presStyleLbl="node1" presStyleIdx="0" presStyleCnt="3" custLinFactNeighborX="341">
        <dgm:presLayoutVars>
          <dgm:bulletEnabled val="1"/>
        </dgm:presLayoutVars>
      </dgm:prSet>
      <dgm:spPr/>
      <dgm:t>
        <a:bodyPr/>
        <a:lstStyle/>
        <a:p>
          <a:endParaRPr lang="en-US"/>
        </a:p>
      </dgm:t>
    </dgm:pt>
    <dgm:pt modelId="{5ACEEEA6-879B-4932-8775-471B40B0BF9C}" type="pres">
      <dgm:prSet presAssocID="{9EDEFEA4-3BE7-44EF-A9B7-2AE4BB1EFB6C}" presName="spacerT" presStyleCnt="0"/>
      <dgm:spPr/>
    </dgm:pt>
    <dgm:pt modelId="{EF379620-CD60-45E1-A8BB-6B22CB78AB8F}" type="pres">
      <dgm:prSet presAssocID="{9EDEFEA4-3BE7-44EF-A9B7-2AE4BB1EFB6C}" presName="sibTrans" presStyleLbl="sibTrans2D1" presStyleIdx="0" presStyleCnt="2"/>
      <dgm:spPr/>
      <dgm:t>
        <a:bodyPr/>
        <a:lstStyle/>
        <a:p>
          <a:endParaRPr lang="en-US"/>
        </a:p>
      </dgm:t>
    </dgm:pt>
    <dgm:pt modelId="{CE882DE0-6845-4A98-97BD-45F87E9742DB}" type="pres">
      <dgm:prSet presAssocID="{9EDEFEA4-3BE7-44EF-A9B7-2AE4BB1EFB6C}" presName="spacerB" presStyleCnt="0"/>
      <dgm:spPr/>
    </dgm:pt>
    <dgm:pt modelId="{4CA30E8F-501A-4F68-A64D-0B5A686BA8D3}" type="pres">
      <dgm:prSet presAssocID="{09011B7A-4E74-4590-BBE6-D176BF64BA58}" presName="node" presStyleLbl="node1" presStyleIdx="1" presStyleCnt="3" custScaleX="108080" custLinFactNeighborX="6498" custLinFactNeighborY="1468">
        <dgm:presLayoutVars>
          <dgm:bulletEnabled val="1"/>
        </dgm:presLayoutVars>
      </dgm:prSet>
      <dgm:spPr/>
      <dgm:t>
        <a:bodyPr/>
        <a:lstStyle/>
        <a:p>
          <a:endParaRPr lang="en-US"/>
        </a:p>
      </dgm:t>
    </dgm:pt>
    <dgm:pt modelId="{2B1EBE81-93EA-4F0A-90D0-35E2334AF69F}" type="pres">
      <dgm:prSet presAssocID="{3ED652BE-EE82-4201-BAF5-411A3147458C}" presName="sibTransLast" presStyleLbl="sibTrans2D1" presStyleIdx="1" presStyleCnt="2"/>
      <dgm:spPr/>
      <dgm:t>
        <a:bodyPr/>
        <a:lstStyle/>
        <a:p>
          <a:endParaRPr lang="en-US"/>
        </a:p>
      </dgm:t>
    </dgm:pt>
    <dgm:pt modelId="{ACD05280-BCB1-4767-B4DD-DACAB69EFCEB}" type="pres">
      <dgm:prSet presAssocID="{3ED652BE-EE82-4201-BAF5-411A3147458C}" presName="connectorText" presStyleLbl="sibTrans2D1" presStyleIdx="1" presStyleCnt="2"/>
      <dgm:spPr/>
      <dgm:t>
        <a:bodyPr/>
        <a:lstStyle/>
        <a:p>
          <a:endParaRPr lang="en-US"/>
        </a:p>
      </dgm:t>
    </dgm:pt>
    <dgm:pt modelId="{C044F2C1-ABFF-40E3-A8F5-44734E93DDC1}" type="pres">
      <dgm:prSet presAssocID="{3ED652BE-EE82-4201-BAF5-411A3147458C}" presName="lastNode" presStyleLbl="node1" presStyleIdx="2" presStyleCnt="3">
        <dgm:presLayoutVars>
          <dgm:bulletEnabled val="1"/>
        </dgm:presLayoutVars>
      </dgm:prSet>
      <dgm:spPr/>
      <dgm:t>
        <a:bodyPr/>
        <a:lstStyle/>
        <a:p>
          <a:endParaRPr lang="en-US"/>
        </a:p>
      </dgm:t>
    </dgm:pt>
  </dgm:ptLst>
  <dgm:cxnLst>
    <dgm:cxn modelId="{3111160A-B6C2-4EFF-A9A3-9837F7BD3CAC}" srcId="{3ED652BE-EE82-4201-BAF5-411A3147458C}" destId="{1F801D95-515C-4A3E-BC4B-CCCC42DC228F}" srcOrd="0" destOrd="0" parTransId="{748F14CB-FC7E-442E-94C9-697382463C61}" sibTransId="{9EDEFEA4-3BE7-44EF-A9B7-2AE4BB1EFB6C}"/>
    <dgm:cxn modelId="{36DE2B8F-4A72-411F-8781-D4C3FE605D8D}" type="presOf" srcId="{09011B7A-4E74-4590-BBE6-D176BF64BA58}" destId="{4CA30E8F-501A-4F68-A64D-0B5A686BA8D3}" srcOrd="0" destOrd="0" presId="urn:microsoft.com/office/officeart/2005/8/layout/equation2"/>
    <dgm:cxn modelId="{28BEE8CB-7110-4E02-91F3-FD5CC89C1097}" type="presOf" srcId="{9EDEFEA4-3BE7-44EF-A9B7-2AE4BB1EFB6C}" destId="{EF379620-CD60-45E1-A8BB-6B22CB78AB8F}" srcOrd="0" destOrd="0" presId="urn:microsoft.com/office/officeart/2005/8/layout/equation2"/>
    <dgm:cxn modelId="{FFFC03EA-346C-4128-BC41-F8E5F39BDC17}" srcId="{3ED652BE-EE82-4201-BAF5-411A3147458C}" destId="{0CB1F454-698F-4659-972B-D3D8BD1286F0}" srcOrd="2" destOrd="0" parTransId="{67CA90D4-9E90-4C6B-A9E9-905850B81A6A}" sibTransId="{934314EF-968B-457D-9CB8-56433E4D6BE2}"/>
    <dgm:cxn modelId="{82A33ABD-C4F7-4F00-AAD2-009390A4C8F9}" type="presOf" srcId="{762EE69C-62F7-4423-940B-0FDC9F059ABD}" destId="{2B1EBE81-93EA-4F0A-90D0-35E2334AF69F}" srcOrd="0" destOrd="0" presId="urn:microsoft.com/office/officeart/2005/8/layout/equation2"/>
    <dgm:cxn modelId="{447D7971-59DB-4E79-AA20-027FE19A4DCC}" type="presOf" srcId="{1F801D95-515C-4A3E-BC4B-CCCC42DC228F}" destId="{064855C2-3BE7-4E32-BED3-2A143423DBBE}" srcOrd="0" destOrd="0" presId="urn:microsoft.com/office/officeart/2005/8/layout/equation2"/>
    <dgm:cxn modelId="{63BF9256-63E2-4E55-8A22-AB0F9B9085E0}" type="presOf" srcId="{3ED652BE-EE82-4201-BAF5-411A3147458C}" destId="{6A01E559-2FCE-4698-A803-DE0A45B619C3}" srcOrd="0" destOrd="0" presId="urn:microsoft.com/office/officeart/2005/8/layout/equation2"/>
    <dgm:cxn modelId="{57321CF5-2647-4CDE-B4C8-DF474FDD7218}" srcId="{3ED652BE-EE82-4201-BAF5-411A3147458C}" destId="{09011B7A-4E74-4590-BBE6-D176BF64BA58}" srcOrd="1" destOrd="0" parTransId="{2F1EA2B7-E196-4BCB-ADAA-7AA0D75A813A}" sibTransId="{762EE69C-62F7-4423-940B-0FDC9F059ABD}"/>
    <dgm:cxn modelId="{DE5B48F9-A992-4296-9F15-C550BF3026CB}" type="presOf" srcId="{0CB1F454-698F-4659-972B-D3D8BD1286F0}" destId="{C044F2C1-ABFF-40E3-A8F5-44734E93DDC1}" srcOrd="0" destOrd="0" presId="urn:microsoft.com/office/officeart/2005/8/layout/equation2"/>
    <dgm:cxn modelId="{F885C506-69DE-4595-BE0D-9B72BFAAE048}" type="presOf" srcId="{762EE69C-62F7-4423-940B-0FDC9F059ABD}" destId="{ACD05280-BCB1-4767-B4DD-DACAB69EFCEB}" srcOrd="1" destOrd="0" presId="urn:microsoft.com/office/officeart/2005/8/layout/equation2"/>
    <dgm:cxn modelId="{FBF819D3-D965-4477-9427-61252F8D441E}" type="presParOf" srcId="{6A01E559-2FCE-4698-A803-DE0A45B619C3}" destId="{5F30D76E-0187-4CD4-B35F-4D8FD24FCD32}" srcOrd="0" destOrd="0" presId="urn:microsoft.com/office/officeart/2005/8/layout/equation2"/>
    <dgm:cxn modelId="{87DD5D3B-1983-4E7D-B9D2-1408B55FCBB1}" type="presParOf" srcId="{5F30D76E-0187-4CD4-B35F-4D8FD24FCD32}" destId="{064855C2-3BE7-4E32-BED3-2A143423DBBE}" srcOrd="0" destOrd="0" presId="urn:microsoft.com/office/officeart/2005/8/layout/equation2"/>
    <dgm:cxn modelId="{D9759246-0934-4033-AB5A-68228FB7C503}" type="presParOf" srcId="{5F30D76E-0187-4CD4-B35F-4D8FD24FCD32}" destId="{5ACEEEA6-879B-4932-8775-471B40B0BF9C}" srcOrd="1" destOrd="0" presId="urn:microsoft.com/office/officeart/2005/8/layout/equation2"/>
    <dgm:cxn modelId="{2902F436-FEE2-4A39-8DE9-D3D9265377B8}" type="presParOf" srcId="{5F30D76E-0187-4CD4-B35F-4D8FD24FCD32}" destId="{EF379620-CD60-45E1-A8BB-6B22CB78AB8F}" srcOrd="2" destOrd="0" presId="urn:microsoft.com/office/officeart/2005/8/layout/equation2"/>
    <dgm:cxn modelId="{F099C9E2-FAB9-4FC9-83FB-0C50EF849923}" type="presParOf" srcId="{5F30D76E-0187-4CD4-B35F-4D8FD24FCD32}" destId="{CE882DE0-6845-4A98-97BD-45F87E9742DB}" srcOrd="3" destOrd="0" presId="urn:microsoft.com/office/officeart/2005/8/layout/equation2"/>
    <dgm:cxn modelId="{8943BBEC-6BFE-4675-B599-A8869009C207}" type="presParOf" srcId="{5F30D76E-0187-4CD4-B35F-4D8FD24FCD32}" destId="{4CA30E8F-501A-4F68-A64D-0B5A686BA8D3}" srcOrd="4" destOrd="0" presId="urn:microsoft.com/office/officeart/2005/8/layout/equation2"/>
    <dgm:cxn modelId="{3E47256E-833A-4065-A755-BC5F5BD1C36A}" type="presParOf" srcId="{6A01E559-2FCE-4698-A803-DE0A45B619C3}" destId="{2B1EBE81-93EA-4F0A-90D0-35E2334AF69F}" srcOrd="1" destOrd="0" presId="urn:microsoft.com/office/officeart/2005/8/layout/equation2"/>
    <dgm:cxn modelId="{4563673A-08B3-4F71-AF8C-2E16B3FCBFA6}" type="presParOf" srcId="{2B1EBE81-93EA-4F0A-90D0-35E2334AF69F}" destId="{ACD05280-BCB1-4767-B4DD-DACAB69EFCEB}" srcOrd="0" destOrd="0" presId="urn:microsoft.com/office/officeart/2005/8/layout/equation2"/>
    <dgm:cxn modelId="{A9FD3356-16E9-425A-A0D6-59D56CD99B5A}" type="presParOf" srcId="{6A01E559-2FCE-4698-A803-DE0A45B619C3}" destId="{C044F2C1-ABFF-40E3-A8F5-44734E93DDC1}"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855C2-3BE7-4E32-BED3-2A143423DBBE}">
      <dsp:nvSpPr>
        <dsp:cNvPr id="0" name=""/>
        <dsp:cNvSpPr/>
      </dsp:nvSpPr>
      <dsp:spPr>
        <a:xfrm>
          <a:off x="634233" y="1303"/>
          <a:ext cx="1094865" cy="10948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IQ</a:t>
          </a:r>
          <a:endParaRPr lang="en-US" sz="3200" kern="1200" dirty="0"/>
        </a:p>
      </dsp:txBody>
      <dsp:txXfrm>
        <a:off x="794572" y="161642"/>
        <a:ext cx="774187" cy="774187"/>
      </dsp:txXfrm>
    </dsp:sp>
    <dsp:sp modelId="{EF379620-CD60-45E1-A8BB-6B22CB78AB8F}">
      <dsp:nvSpPr>
        <dsp:cNvPr id="0" name=""/>
        <dsp:cNvSpPr/>
      </dsp:nvSpPr>
      <dsp:spPr>
        <a:xfrm>
          <a:off x="860422" y="1185072"/>
          <a:ext cx="635022" cy="63502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944594" y="1427904"/>
        <a:ext cx="466678" cy="149358"/>
      </dsp:txXfrm>
    </dsp:sp>
    <dsp:sp modelId="{4CA30E8F-501A-4F68-A64D-0B5A686BA8D3}">
      <dsp:nvSpPr>
        <dsp:cNvPr id="0" name=""/>
        <dsp:cNvSpPr/>
      </dsp:nvSpPr>
      <dsp:spPr>
        <a:xfrm>
          <a:off x="657412" y="1910302"/>
          <a:ext cx="1183331" cy="10948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Creativity</a:t>
          </a:r>
          <a:endParaRPr lang="en-US" sz="1500" kern="1200" dirty="0"/>
        </a:p>
      </dsp:txBody>
      <dsp:txXfrm>
        <a:off x="830707" y="2070641"/>
        <a:ext cx="836741" cy="774187"/>
      </dsp:txXfrm>
    </dsp:sp>
    <dsp:sp modelId="{2B1EBE81-93EA-4F0A-90D0-35E2334AF69F}">
      <dsp:nvSpPr>
        <dsp:cNvPr id="0" name=""/>
        <dsp:cNvSpPr/>
      </dsp:nvSpPr>
      <dsp:spPr>
        <a:xfrm rot="21599019">
          <a:off x="1987187" y="1299332"/>
          <a:ext cx="310460" cy="4072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1987187" y="1380803"/>
        <a:ext cx="217322" cy="244374"/>
      </dsp:txXfrm>
    </dsp:sp>
    <dsp:sp modelId="{C044F2C1-ABFF-40E3-A8F5-44734E93DDC1}">
      <dsp:nvSpPr>
        <dsp:cNvPr id="0" name=""/>
        <dsp:cNvSpPr/>
      </dsp:nvSpPr>
      <dsp:spPr>
        <a:xfrm>
          <a:off x="2426518" y="407718"/>
          <a:ext cx="2189731" cy="21897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smtClean="0"/>
            <a:t>Giftedness</a:t>
          </a:r>
          <a:endParaRPr lang="en-US" sz="2600" kern="1200" dirty="0"/>
        </a:p>
      </dsp:txBody>
      <dsp:txXfrm>
        <a:off x="2747197" y="728397"/>
        <a:ext cx="1548373" cy="154837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D9218D-5B76-4676-A376-43A911DB4654}"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5296E-6249-46E6-992D-6554C4EAAE80}" type="slidenum">
              <a:rPr lang="en-US" smtClean="0"/>
              <a:t>‹#›</a:t>
            </a:fld>
            <a:endParaRPr lang="en-US"/>
          </a:p>
        </p:txBody>
      </p:sp>
    </p:spTree>
    <p:extLst>
      <p:ext uri="{BB962C8B-B14F-4D97-AF65-F5344CB8AC3E}">
        <p14:creationId xmlns:p14="http://schemas.microsoft.com/office/powerpoint/2010/main" val="3669389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9218D-5B76-4676-A376-43A911DB4654}"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5296E-6249-46E6-992D-6554C4EAAE80}" type="slidenum">
              <a:rPr lang="en-US" smtClean="0"/>
              <a:t>‹#›</a:t>
            </a:fld>
            <a:endParaRPr lang="en-US"/>
          </a:p>
        </p:txBody>
      </p:sp>
    </p:spTree>
    <p:extLst>
      <p:ext uri="{BB962C8B-B14F-4D97-AF65-F5344CB8AC3E}">
        <p14:creationId xmlns:p14="http://schemas.microsoft.com/office/powerpoint/2010/main" val="301318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9218D-5B76-4676-A376-43A911DB4654}"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5296E-6249-46E6-992D-6554C4EAAE80}" type="slidenum">
              <a:rPr lang="en-US" smtClean="0"/>
              <a:t>‹#›</a:t>
            </a:fld>
            <a:endParaRPr lang="en-US"/>
          </a:p>
        </p:txBody>
      </p:sp>
    </p:spTree>
    <p:extLst>
      <p:ext uri="{BB962C8B-B14F-4D97-AF65-F5344CB8AC3E}">
        <p14:creationId xmlns:p14="http://schemas.microsoft.com/office/powerpoint/2010/main" val="1695877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457200"/>
            <a:ext cx="10972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16"/>
          <p:cNvSpPr>
            <a:spLocks noGrp="1" noChangeArrowheads="1"/>
          </p:cNvSpPr>
          <p:nvPr>
            <p:ph type="dt" sz="half" idx="11"/>
          </p:nvPr>
        </p:nvSpPr>
        <p:spPr>
          <a:ln/>
        </p:spPr>
        <p:txBody>
          <a:bodyPr/>
          <a:lstStyle>
            <a:lvl1pPr>
              <a:defRPr/>
            </a:lvl1pPr>
          </a:lstStyle>
          <a:p>
            <a:pPr>
              <a:defRPr/>
            </a:pPr>
            <a:endParaRPr lang="en-US"/>
          </a:p>
        </p:txBody>
      </p:sp>
      <p:sp>
        <p:nvSpPr>
          <p:cNvPr id="5" name="Rectangle 3"/>
          <p:cNvSpPr>
            <a:spLocks noGrp="1" noChangeArrowheads="1"/>
          </p:cNvSpPr>
          <p:nvPr>
            <p:ph type="sldNum" sz="quarter" idx="12"/>
          </p:nvPr>
        </p:nvSpPr>
        <p:spPr>
          <a:ln/>
        </p:spPr>
        <p:txBody>
          <a:bodyPr/>
          <a:lstStyle>
            <a:lvl1pPr>
              <a:defRPr/>
            </a:lvl1pPr>
          </a:lstStyle>
          <a:p>
            <a:fld id="{D5E13F69-430C-44A5-8F7A-1CB1EC2A7251}" type="slidenum">
              <a:rPr lang="en-US"/>
              <a:pPr/>
              <a:t>‹#›</a:t>
            </a:fld>
            <a:endParaRPr lang="en-US"/>
          </a:p>
        </p:txBody>
      </p:sp>
    </p:spTree>
    <p:extLst>
      <p:ext uri="{BB962C8B-B14F-4D97-AF65-F5344CB8AC3E}">
        <p14:creationId xmlns:p14="http://schemas.microsoft.com/office/powerpoint/2010/main" val="3546577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D9218D-5B76-4676-A376-43A911DB4654}"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5296E-6249-46E6-992D-6554C4EAAE80}" type="slidenum">
              <a:rPr lang="en-US" smtClean="0"/>
              <a:t>‹#›</a:t>
            </a:fld>
            <a:endParaRPr lang="en-US"/>
          </a:p>
        </p:txBody>
      </p:sp>
    </p:spTree>
    <p:extLst>
      <p:ext uri="{BB962C8B-B14F-4D97-AF65-F5344CB8AC3E}">
        <p14:creationId xmlns:p14="http://schemas.microsoft.com/office/powerpoint/2010/main" val="55536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D9218D-5B76-4676-A376-43A911DB4654}"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35296E-6249-46E6-992D-6554C4EAAE80}" type="slidenum">
              <a:rPr lang="en-US" smtClean="0"/>
              <a:t>‹#›</a:t>
            </a:fld>
            <a:endParaRPr lang="en-US"/>
          </a:p>
        </p:txBody>
      </p:sp>
    </p:spTree>
    <p:extLst>
      <p:ext uri="{BB962C8B-B14F-4D97-AF65-F5344CB8AC3E}">
        <p14:creationId xmlns:p14="http://schemas.microsoft.com/office/powerpoint/2010/main" val="306612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D9218D-5B76-4676-A376-43A911DB4654}"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5296E-6249-46E6-992D-6554C4EAAE80}" type="slidenum">
              <a:rPr lang="en-US" smtClean="0"/>
              <a:t>‹#›</a:t>
            </a:fld>
            <a:endParaRPr lang="en-US"/>
          </a:p>
        </p:txBody>
      </p:sp>
    </p:spTree>
    <p:extLst>
      <p:ext uri="{BB962C8B-B14F-4D97-AF65-F5344CB8AC3E}">
        <p14:creationId xmlns:p14="http://schemas.microsoft.com/office/powerpoint/2010/main" val="2795805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D9218D-5B76-4676-A376-43A911DB4654}" type="datetimeFigureOut">
              <a:rPr lang="en-US" smtClean="0"/>
              <a:t>7/8/2018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35296E-6249-46E6-992D-6554C4EAAE80}" type="slidenum">
              <a:rPr lang="en-US" smtClean="0"/>
              <a:t>‹#›</a:t>
            </a:fld>
            <a:endParaRPr lang="en-US"/>
          </a:p>
        </p:txBody>
      </p:sp>
    </p:spTree>
    <p:extLst>
      <p:ext uri="{BB962C8B-B14F-4D97-AF65-F5344CB8AC3E}">
        <p14:creationId xmlns:p14="http://schemas.microsoft.com/office/powerpoint/2010/main" val="135914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D9218D-5B76-4676-A376-43A911DB4654}" type="datetimeFigureOut">
              <a:rPr lang="en-US" smtClean="0"/>
              <a:t>7/8/2018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35296E-6249-46E6-992D-6554C4EAAE80}" type="slidenum">
              <a:rPr lang="en-US" smtClean="0"/>
              <a:t>‹#›</a:t>
            </a:fld>
            <a:endParaRPr lang="en-US"/>
          </a:p>
        </p:txBody>
      </p:sp>
    </p:spTree>
    <p:extLst>
      <p:ext uri="{BB962C8B-B14F-4D97-AF65-F5344CB8AC3E}">
        <p14:creationId xmlns:p14="http://schemas.microsoft.com/office/powerpoint/2010/main" val="1171256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9218D-5B76-4676-A376-43A911DB4654}" type="datetimeFigureOut">
              <a:rPr lang="en-US" smtClean="0"/>
              <a:t>7/8/2018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35296E-6249-46E6-992D-6554C4EAAE80}" type="slidenum">
              <a:rPr lang="en-US" smtClean="0"/>
              <a:t>‹#›</a:t>
            </a:fld>
            <a:endParaRPr lang="en-US"/>
          </a:p>
        </p:txBody>
      </p:sp>
    </p:spTree>
    <p:extLst>
      <p:ext uri="{BB962C8B-B14F-4D97-AF65-F5344CB8AC3E}">
        <p14:creationId xmlns:p14="http://schemas.microsoft.com/office/powerpoint/2010/main" val="342393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9218D-5B76-4676-A376-43A911DB4654}"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5296E-6249-46E6-992D-6554C4EAAE80}" type="slidenum">
              <a:rPr lang="en-US" smtClean="0"/>
              <a:t>‹#›</a:t>
            </a:fld>
            <a:endParaRPr lang="en-US"/>
          </a:p>
        </p:txBody>
      </p:sp>
    </p:spTree>
    <p:extLst>
      <p:ext uri="{BB962C8B-B14F-4D97-AF65-F5344CB8AC3E}">
        <p14:creationId xmlns:p14="http://schemas.microsoft.com/office/powerpoint/2010/main" val="27094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D9218D-5B76-4676-A376-43A911DB4654}"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35296E-6249-46E6-992D-6554C4EAAE80}" type="slidenum">
              <a:rPr lang="en-US" smtClean="0"/>
              <a:t>‹#›</a:t>
            </a:fld>
            <a:endParaRPr lang="en-US"/>
          </a:p>
        </p:txBody>
      </p:sp>
    </p:spTree>
    <p:extLst>
      <p:ext uri="{BB962C8B-B14F-4D97-AF65-F5344CB8AC3E}">
        <p14:creationId xmlns:p14="http://schemas.microsoft.com/office/powerpoint/2010/main" val="156224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9218D-5B76-4676-A376-43A911DB4654}" type="datetimeFigureOut">
              <a:rPr lang="en-US" smtClean="0"/>
              <a:t>7/8/2018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5296E-6249-46E6-992D-6554C4EAAE80}" type="slidenum">
              <a:rPr lang="en-US" smtClean="0"/>
              <a:t>‹#›</a:t>
            </a:fld>
            <a:endParaRPr lang="en-US"/>
          </a:p>
        </p:txBody>
      </p:sp>
    </p:spTree>
    <p:extLst>
      <p:ext uri="{BB962C8B-B14F-4D97-AF65-F5344CB8AC3E}">
        <p14:creationId xmlns:p14="http://schemas.microsoft.com/office/powerpoint/2010/main" val="2921671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2646" y="1344707"/>
            <a:ext cx="9024406" cy="4127640"/>
          </a:xfrm>
          <a:prstGeom prst="rect">
            <a:avLst/>
          </a:prstGeom>
        </p:spPr>
      </p:pic>
    </p:spTree>
    <p:extLst>
      <p:ext uri="{BB962C8B-B14F-4D97-AF65-F5344CB8AC3E}">
        <p14:creationId xmlns:p14="http://schemas.microsoft.com/office/powerpoint/2010/main" val="849990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8573"/>
            <a:ext cx="10515600" cy="1325563"/>
          </a:xfrm>
          <a:blipFill>
            <a:blip r:embed="rId2"/>
            <a:tile tx="0" ty="0" sx="100000" sy="100000" flip="none" algn="tl"/>
          </a:blipFill>
        </p:spPr>
        <p:txBody>
          <a:bodyPr/>
          <a:lstStyle/>
          <a:p>
            <a:pPr algn="ctr"/>
            <a:r>
              <a:rPr lang="en-US" b="1" dirty="0" smtClean="0">
                <a:solidFill>
                  <a:srgbClr val="CCFFCC"/>
                </a:solidFill>
              </a:rPr>
              <a:t>Harms caused by Gifted-Oriented Education</a:t>
            </a:r>
            <a:endParaRPr lang="en-US" b="1" dirty="0">
              <a:solidFill>
                <a:srgbClr val="CCFFCC"/>
              </a:solidFill>
            </a:endParaRPr>
          </a:p>
        </p:txBody>
      </p:sp>
      <p:sp>
        <p:nvSpPr>
          <p:cNvPr id="3" name="Content Placeholder 2"/>
          <p:cNvSpPr>
            <a:spLocks noGrp="1"/>
          </p:cNvSpPr>
          <p:nvPr>
            <p:ph idx="1"/>
          </p:nvPr>
        </p:nvSpPr>
        <p:spPr/>
        <p:txBody>
          <a:bodyPr>
            <a:normAutofit/>
          </a:bodyPr>
          <a:lstStyle/>
          <a:p>
            <a:pPr marL="0" indent="0">
              <a:buNone/>
            </a:pPr>
            <a:r>
              <a:rPr lang="en-US" dirty="0"/>
              <a:t>-</a:t>
            </a:r>
            <a:r>
              <a:rPr lang="en-US" dirty="0" smtClean="0"/>
              <a:t> </a:t>
            </a:r>
            <a:r>
              <a:rPr lang="en-US" dirty="0" smtClean="0">
                <a:solidFill>
                  <a:srgbClr val="FF0000"/>
                </a:solidFill>
              </a:rPr>
              <a:t>Increasing </a:t>
            </a:r>
            <a:r>
              <a:rPr lang="en-US" dirty="0">
                <a:solidFill>
                  <a:srgbClr val="FF0000"/>
                </a:solidFill>
              </a:rPr>
              <a:t>disappointment </a:t>
            </a:r>
            <a:r>
              <a:rPr lang="en-US" dirty="0"/>
              <a:t>within most and majority of </a:t>
            </a:r>
            <a:r>
              <a:rPr lang="en-US" dirty="0" smtClean="0"/>
              <a:t>students</a:t>
            </a:r>
          </a:p>
          <a:p>
            <a:pPr>
              <a:buFontTx/>
              <a:buChar char="-"/>
            </a:pPr>
            <a:r>
              <a:rPr lang="en-US" dirty="0" smtClean="0"/>
              <a:t>The students who  not recognized as gifted would </a:t>
            </a:r>
            <a:r>
              <a:rPr lang="en-US" dirty="0" smtClean="0">
                <a:solidFill>
                  <a:srgbClr val="FF0000"/>
                </a:solidFill>
              </a:rPr>
              <a:t>not accept the responsibility of their own</a:t>
            </a:r>
            <a:r>
              <a:rPr lang="en-US" dirty="0" smtClean="0"/>
              <a:t> because it is not their fault that the nature did not choose them to be GIFTED.</a:t>
            </a:r>
          </a:p>
          <a:p>
            <a:pPr>
              <a:buFontTx/>
              <a:buChar char="-"/>
            </a:pPr>
            <a:r>
              <a:rPr lang="en-US" dirty="0"/>
              <a:t>Give the message to others that they are </a:t>
            </a:r>
            <a:r>
              <a:rPr lang="en-US" dirty="0">
                <a:solidFill>
                  <a:srgbClr val="FF0000"/>
                </a:solidFill>
              </a:rPr>
              <a:t>not able to achieve  their </a:t>
            </a:r>
            <a:r>
              <a:rPr lang="en-US" dirty="0" smtClean="0">
                <a:solidFill>
                  <a:srgbClr val="FF0000"/>
                </a:solidFill>
              </a:rPr>
              <a:t>dreams.</a:t>
            </a:r>
            <a:r>
              <a:rPr lang="en-US" dirty="0"/>
              <a:t/>
            </a:r>
            <a:br>
              <a:rPr lang="en-US" dirty="0"/>
            </a:br>
            <a:endParaRPr lang="en-US" dirty="0"/>
          </a:p>
          <a:p>
            <a:pPr>
              <a:buFontTx/>
              <a:buChar char="-"/>
            </a:pPr>
            <a:endParaRPr lang="en-US" dirty="0"/>
          </a:p>
          <a:p>
            <a:endParaRPr lang="en-US" dirty="0"/>
          </a:p>
        </p:txBody>
      </p:sp>
    </p:spTree>
    <p:extLst>
      <p:ext uri="{BB962C8B-B14F-4D97-AF65-F5344CB8AC3E}">
        <p14:creationId xmlns:p14="http://schemas.microsoft.com/office/powerpoint/2010/main" val="139973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pPr algn="ctr"/>
            <a:r>
              <a:rPr lang="en-US" dirty="0" smtClean="0"/>
              <a:t>Gifted-Oriented </a:t>
            </a:r>
            <a:r>
              <a:rPr lang="en-US" dirty="0" smtClean="0"/>
              <a:t>Education </a:t>
            </a:r>
            <a:r>
              <a:rPr lang="en-US" dirty="0" smtClean="0"/>
              <a:t>and Individual Differences</a:t>
            </a:r>
            <a:endParaRPr lang="en-US" dirty="0"/>
          </a:p>
        </p:txBody>
      </p:sp>
      <p:sp>
        <p:nvSpPr>
          <p:cNvPr id="3" name="Content Placeholder 2"/>
          <p:cNvSpPr>
            <a:spLocks noGrp="1"/>
          </p:cNvSpPr>
          <p:nvPr>
            <p:ph idx="1"/>
          </p:nvPr>
        </p:nvSpPr>
        <p:spPr/>
        <p:txBody>
          <a:bodyPr>
            <a:normAutofit/>
          </a:bodyPr>
          <a:lstStyle/>
          <a:p>
            <a:pPr marL="285750" indent="-285750"/>
            <a:r>
              <a:rPr lang="en-US" dirty="0" smtClean="0"/>
              <a:t>Embracing individual differences not match with gifted-oriented education</a:t>
            </a:r>
          </a:p>
          <a:p>
            <a:pPr marL="285750" indent="-285750"/>
            <a:r>
              <a:rPr lang="en-US" dirty="0" smtClean="0"/>
              <a:t>Highlighting giftedness means one </a:t>
            </a:r>
            <a:r>
              <a:rPr lang="en-US" dirty="0"/>
              <a:t>of </a:t>
            </a:r>
            <a:r>
              <a:rPr lang="en-US" dirty="0" smtClean="0"/>
              <a:t>multiple intelligences(MI) is main and the rest are mean (not important).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95637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pPr algn="ctr"/>
            <a:r>
              <a:rPr lang="en-US" b="1" dirty="0" smtClean="0"/>
              <a:t>Gifted-Oriented system vs. Equity </a:t>
            </a:r>
            <a:endParaRPr lang="en-US" b="1" dirty="0"/>
          </a:p>
        </p:txBody>
      </p:sp>
      <p:sp>
        <p:nvSpPr>
          <p:cNvPr id="3" name="Content Placeholder 2"/>
          <p:cNvSpPr>
            <a:spLocks noGrp="1"/>
          </p:cNvSpPr>
          <p:nvPr>
            <p:ph idx="1"/>
          </p:nvPr>
        </p:nvSpPr>
        <p:spPr/>
        <p:txBody>
          <a:bodyPr>
            <a:normAutofit/>
          </a:bodyPr>
          <a:lstStyle/>
          <a:p>
            <a:r>
              <a:rPr lang="en-US" dirty="0"/>
              <a:t>Gifted-oriented education prevent achieving general goals of education which is to provide competencies for life in 21</a:t>
            </a:r>
            <a:r>
              <a:rPr lang="en-US" baseline="30000" dirty="0"/>
              <a:t>st</a:t>
            </a:r>
            <a:r>
              <a:rPr lang="en-US" dirty="0"/>
              <a:t> Century</a:t>
            </a:r>
            <a:r>
              <a:rPr lang="en-US" dirty="0" smtClean="0"/>
              <a:t>.</a:t>
            </a:r>
            <a:endParaRPr lang="en-US" dirty="0"/>
          </a:p>
          <a:p>
            <a:r>
              <a:rPr lang="en-US" dirty="0" smtClean="0"/>
              <a:t>Education system is supposed to serve all civics</a:t>
            </a:r>
          </a:p>
          <a:p>
            <a:pPr marL="457200" indent="-457200"/>
            <a:r>
              <a:rPr lang="en-US" dirty="0" smtClean="0"/>
              <a:t>The ultimate purpose of education system is happiness, independence, self-control, able to run own life, and life-long learner members for society</a:t>
            </a:r>
            <a:endParaRPr lang="en-US" dirty="0"/>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930" y="5089769"/>
            <a:ext cx="3319279" cy="154229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24409" y="4265578"/>
            <a:ext cx="3456562" cy="2592422"/>
          </a:xfrm>
          <a:prstGeom prst="rect">
            <a:avLst/>
          </a:prstGeom>
        </p:spPr>
      </p:pic>
    </p:spTree>
    <p:extLst>
      <p:ext uri="{BB962C8B-B14F-4D97-AF65-F5344CB8AC3E}">
        <p14:creationId xmlns:p14="http://schemas.microsoft.com/office/powerpoint/2010/main" val="4281386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anose="020B0604020202020204" pitchFamily="34" charset="0"/>
                <a:cs typeface="B Nazanin" panose="00000400000000000000" pitchFamily="2" charset="-78"/>
              </a:defRPr>
            </a:lvl1pPr>
            <a:lvl2pPr marL="742950" indent="-285750" eaLnBrk="0" hangingPunct="0">
              <a:defRPr sz="2800">
                <a:solidFill>
                  <a:schemeClr val="tx1"/>
                </a:solidFill>
                <a:latin typeface="Arial" panose="020B0604020202020204" pitchFamily="34" charset="0"/>
                <a:cs typeface="B Nazanin" panose="00000400000000000000" pitchFamily="2" charset="-78"/>
              </a:defRPr>
            </a:lvl2pPr>
            <a:lvl3pPr marL="1143000" indent="-228600" eaLnBrk="0" hangingPunct="0">
              <a:defRPr sz="2800">
                <a:solidFill>
                  <a:schemeClr val="tx1"/>
                </a:solidFill>
                <a:latin typeface="Arial" panose="020B0604020202020204" pitchFamily="34" charset="0"/>
                <a:cs typeface="B Nazanin" panose="00000400000000000000" pitchFamily="2" charset="-78"/>
              </a:defRPr>
            </a:lvl3pPr>
            <a:lvl4pPr marL="1600200" indent="-228600" eaLnBrk="0" hangingPunct="0">
              <a:defRPr sz="2800">
                <a:solidFill>
                  <a:schemeClr val="tx1"/>
                </a:solidFill>
                <a:latin typeface="Arial" panose="020B0604020202020204" pitchFamily="34" charset="0"/>
                <a:cs typeface="B Nazanin" panose="00000400000000000000" pitchFamily="2" charset="-78"/>
              </a:defRPr>
            </a:lvl4pPr>
            <a:lvl5pPr marL="2057400" indent="-228600" eaLnBrk="0" hangingPunct="0">
              <a:defRPr sz="2800">
                <a:solidFill>
                  <a:schemeClr val="tx1"/>
                </a:solidFill>
                <a:latin typeface="Arial" panose="020B0604020202020204" pitchFamily="34" charset="0"/>
                <a:cs typeface="B Nazanin" panose="00000400000000000000" pitchFamily="2" charset="-78"/>
              </a:defRPr>
            </a:lvl5pPr>
            <a:lvl6pPr marL="25146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6pPr>
            <a:lvl7pPr marL="29718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7pPr>
            <a:lvl8pPr marL="34290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8pPr>
            <a:lvl9pPr marL="38862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9pPr>
          </a:lstStyle>
          <a:p>
            <a:pPr eaLnBrk="1" hangingPunct="1"/>
            <a:fld id="{65C8D7CF-031E-4DCC-B7A4-F5B5B022B05B}" type="slidenum">
              <a:rPr lang="en-US" sz="1200">
                <a:latin typeface="B Nazanin" panose="00000400000000000000" pitchFamily="2" charset="-78"/>
              </a:rPr>
              <a:pPr eaLnBrk="1" hangingPunct="1"/>
              <a:t>13</a:t>
            </a:fld>
            <a:endParaRPr lang="en-US" sz="1200">
              <a:latin typeface="B Nazanin" panose="00000400000000000000" pitchFamily="2" charset="-78"/>
            </a:endParaRPr>
          </a:p>
        </p:txBody>
      </p:sp>
      <p:sp>
        <p:nvSpPr>
          <p:cNvPr id="2" name="TextBox 1"/>
          <p:cNvSpPr txBox="1"/>
          <p:nvPr/>
        </p:nvSpPr>
        <p:spPr>
          <a:xfrm>
            <a:off x="497540" y="100853"/>
            <a:ext cx="8794378" cy="646331"/>
          </a:xfrm>
          <a:prstGeom prst="rect">
            <a:avLst/>
          </a:prstGeom>
          <a:blipFill>
            <a:blip r:embed="rId2"/>
            <a:tile tx="0" ty="0" sx="100000" sy="100000" flip="none" algn="tl"/>
          </a:blipFill>
        </p:spPr>
        <p:txBody>
          <a:bodyPr wrap="square" rtlCol="0">
            <a:spAutoFit/>
          </a:bodyPr>
          <a:lstStyle/>
          <a:p>
            <a:pPr algn="ctr"/>
            <a:r>
              <a:rPr lang="en-US" sz="3600" dirty="0" smtClean="0"/>
              <a:t>What </a:t>
            </a:r>
            <a:r>
              <a:rPr lang="en-US" sz="3600" dirty="0"/>
              <a:t>G</a:t>
            </a:r>
            <a:r>
              <a:rPr lang="en-US" sz="3600" dirty="0" smtClean="0"/>
              <a:t>ifted will Return to the Society?</a:t>
            </a:r>
            <a:endParaRPr lang="en-US" sz="3600" dirty="0">
              <a:solidFill>
                <a:srgbClr val="FF0000"/>
              </a:solidFill>
            </a:endParaRPr>
          </a:p>
        </p:txBody>
      </p:sp>
      <p:sp>
        <p:nvSpPr>
          <p:cNvPr id="3" name="TextBox 2"/>
          <p:cNvSpPr txBox="1"/>
          <p:nvPr/>
        </p:nvSpPr>
        <p:spPr>
          <a:xfrm>
            <a:off x="899652" y="1074146"/>
            <a:ext cx="8502879" cy="6001643"/>
          </a:xfrm>
          <a:prstGeom prst="rect">
            <a:avLst/>
          </a:prstGeom>
          <a:noFill/>
        </p:spPr>
        <p:txBody>
          <a:bodyPr wrap="square" rtlCol="0">
            <a:spAutoFit/>
          </a:bodyPr>
          <a:lstStyle/>
          <a:p>
            <a:r>
              <a:rPr lang="en-US" sz="2400" dirty="0" smtClean="0"/>
              <a:t>It is been spread that </a:t>
            </a:r>
            <a:r>
              <a:rPr lang="en-US" sz="2400" dirty="0" smtClean="0">
                <a:solidFill>
                  <a:srgbClr val="FF0000"/>
                </a:solidFill>
              </a:rPr>
              <a:t>stars and genius people should be the leaders and rulers.</a:t>
            </a:r>
          </a:p>
          <a:p>
            <a:r>
              <a:rPr lang="en-US" sz="2400" dirty="0" smtClean="0"/>
              <a:t>Does this statement refers to gifted? It seems that if the above statement is true, it is not referring to gifted rather some thing more than a talent. </a:t>
            </a:r>
          </a:p>
          <a:p>
            <a:r>
              <a:rPr lang="en-US" sz="2400" dirty="0" smtClean="0"/>
              <a:t>Moreover, let’s assume that above statement refer to gifted people. Then the question is how much the people with most influence in every culture, country and the world has been recognized as gifted and receive special education?</a:t>
            </a:r>
          </a:p>
          <a:p>
            <a:endParaRPr lang="en-US" sz="2400" dirty="0"/>
          </a:p>
          <a:p>
            <a:r>
              <a:rPr lang="en-US" sz="2400" dirty="0" smtClean="0"/>
              <a:t>Beside, if gifted people made difference in their country, organization, and society </a:t>
            </a:r>
            <a:r>
              <a:rPr lang="en-US" sz="2400" dirty="0"/>
              <a:t>in old centuries ; </a:t>
            </a:r>
            <a:r>
              <a:rPr lang="en-US" sz="2400" dirty="0" smtClean="0"/>
              <a:t>it does not seem to be like this anymore. </a:t>
            </a:r>
          </a:p>
          <a:p>
            <a:r>
              <a:rPr lang="en-US" sz="2400" dirty="0" smtClean="0"/>
              <a:t>Contemporary society is been built and developed on collaboration and team working not on stars.</a:t>
            </a:r>
            <a:endParaRPr lang="en-US" sz="2400" dirty="0"/>
          </a:p>
          <a:p>
            <a:endParaRPr lang="en-US" sz="2400" dirty="0" smtClean="0"/>
          </a:p>
        </p:txBody>
      </p:sp>
    </p:spTree>
    <p:extLst>
      <p:ext uri="{BB962C8B-B14F-4D97-AF65-F5344CB8AC3E}">
        <p14:creationId xmlns:p14="http://schemas.microsoft.com/office/powerpoint/2010/main" val="581057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1617"/>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dirty="0"/>
              <a:t>In </a:t>
            </a:r>
            <a:r>
              <a:rPr lang="en-US" dirty="0" smtClean="0"/>
              <a:t>Sum</a:t>
            </a:r>
            <a:endParaRPr lang="en-US" dirty="0"/>
          </a:p>
        </p:txBody>
      </p:sp>
      <p:sp>
        <p:nvSpPr>
          <p:cNvPr id="3" name="Content Placeholder 2"/>
          <p:cNvSpPr>
            <a:spLocks noGrp="1"/>
          </p:cNvSpPr>
          <p:nvPr>
            <p:ph idx="1"/>
          </p:nvPr>
        </p:nvSpPr>
        <p:spPr/>
        <p:txBody>
          <a:bodyPr/>
          <a:lstStyle/>
          <a:p>
            <a:r>
              <a:rPr lang="en-US" dirty="0" smtClean="0"/>
              <a:t>individually aspect giftedness as it is defined and recognized generally in educational system, schools, by parent, and by folks is not indicating success. Beside, they have emotionally more problems, and this </a:t>
            </a:r>
            <a:r>
              <a:rPr lang="en-US" dirty="0" err="1" smtClean="0"/>
              <a:t>labell</a:t>
            </a:r>
            <a:r>
              <a:rPr lang="en-US" dirty="0" smtClean="0"/>
              <a:t> make many pressure for them.</a:t>
            </a:r>
          </a:p>
          <a:p>
            <a:endParaRPr lang="en-US" dirty="0" smtClean="0"/>
          </a:p>
          <a:p>
            <a:r>
              <a:rPr lang="en-US" dirty="0" smtClean="0"/>
              <a:t>Socially aspect and concerning to society, gifted people who are known as stars are not effective as it is expected. Researches indicates that groups with one or two stars achieve meaningfully less than groups with average abilities who have desire for dialogue, engagement, and cooperate.</a:t>
            </a:r>
            <a:endParaRPr lang="en-US" dirty="0"/>
          </a:p>
        </p:txBody>
      </p:sp>
    </p:spTree>
    <p:extLst>
      <p:ext uri="{BB962C8B-B14F-4D97-AF65-F5344CB8AC3E}">
        <p14:creationId xmlns:p14="http://schemas.microsoft.com/office/powerpoint/2010/main" val="18966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SUSTAIABLE DEVELOPMENT</a:t>
            </a:r>
            <a:endParaRPr lang="en-US" dirty="0"/>
          </a:p>
        </p:txBody>
      </p:sp>
      <p:sp>
        <p:nvSpPr>
          <p:cNvPr id="3" name="Content Placeholder 2"/>
          <p:cNvSpPr>
            <a:spLocks noGrp="1"/>
          </p:cNvSpPr>
          <p:nvPr>
            <p:ph idx="1"/>
          </p:nvPr>
        </p:nvSpPr>
        <p:spPr/>
        <p:txBody>
          <a:bodyPr>
            <a:normAutofit lnSpcReduction="10000"/>
          </a:bodyPr>
          <a:lstStyle/>
          <a:p>
            <a:r>
              <a:rPr lang="en-US" dirty="0" smtClean="0"/>
              <a:t>UN announced 17 goals for sustainable development. </a:t>
            </a:r>
            <a:r>
              <a:rPr lang="en-US" dirty="0"/>
              <a:t>The forth goal is:</a:t>
            </a:r>
          </a:p>
          <a:p>
            <a:endParaRPr lang="en-US" dirty="0" smtClean="0"/>
          </a:p>
          <a:p>
            <a:pPr marL="0" indent="0" algn="ctr">
              <a:buNone/>
            </a:pPr>
            <a:r>
              <a:rPr lang="en-US" b="1" cap="all" dirty="0" smtClean="0"/>
              <a:t>SUSTAINABLE </a:t>
            </a:r>
            <a:r>
              <a:rPr lang="en-US" b="1" cap="all" dirty="0"/>
              <a:t>DEVELOPMENT GOAL 4</a:t>
            </a:r>
          </a:p>
          <a:p>
            <a:pPr marL="0" indent="0" algn="ctr">
              <a:buNone/>
            </a:pPr>
            <a:r>
              <a:rPr lang="en-US" dirty="0"/>
              <a:t>Ensure </a:t>
            </a:r>
            <a:r>
              <a:rPr lang="en-US" dirty="0">
                <a:solidFill>
                  <a:srgbClr val="FF0000"/>
                </a:solidFill>
              </a:rPr>
              <a:t>inclusive and equitable </a:t>
            </a:r>
            <a:r>
              <a:rPr lang="en-US" b="1" dirty="0">
                <a:solidFill>
                  <a:srgbClr val="0070C0"/>
                </a:solidFill>
              </a:rPr>
              <a:t>quality education </a:t>
            </a:r>
            <a:r>
              <a:rPr lang="en-US" dirty="0"/>
              <a:t>and promote lifelong learning opportunities </a:t>
            </a:r>
            <a:r>
              <a:rPr lang="en-US" b="1" dirty="0">
                <a:solidFill>
                  <a:srgbClr val="FF0000"/>
                </a:solidFill>
              </a:rPr>
              <a:t>for all</a:t>
            </a:r>
          </a:p>
          <a:p>
            <a:pPr marL="0" indent="0">
              <a:buNone/>
            </a:pPr>
            <a:endParaRPr lang="en-US" dirty="0" smtClean="0"/>
          </a:p>
          <a:p>
            <a:pPr marL="0" indent="0">
              <a:buNone/>
            </a:pPr>
            <a:r>
              <a:rPr lang="en-US" dirty="0" smtClean="0"/>
              <a:t>Gifted education in essence is a breach in quality education for all. The system that headed to segmented gifted and expect them to grow the society, automatically decrease the notice to the rest of students.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0013" y="100807"/>
            <a:ext cx="3922338" cy="1657350"/>
          </a:xfrm>
          <a:prstGeom prst="rect">
            <a:avLst/>
          </a:prstGeom>
        </p:spPr>
      </p:pic>
    </p:spTree>
    <p:extLst>
      <p:ext uri="{BB962C8B-B14F-4D97-AF65-F5344CB8AC3E}">
        <p14:creationId xmlns:p14="http://schemas.microsoft.com/office/powerpoint/2010/main" val="3052017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pPr algn="ctr"/>
            <a:r>
              <a:rPr lang="en-US" dirty="0" smtClean="0"/>
              <a:t>New Definition for Higher </a:t>
            </a:r>
            <a:r>
              <a:rPr lang="en-US" dirty="0"/>
              <a:t>A</a:t>
            </a:r>
            <a:r>
              <a:rPr lang="en-US" dirty="0" smtClean="0"/>
              <a:t>bilities </a:t>
            </a:r>
            <a:endParaRPr lang="en-US" dirty="0"/>
          </a:p>
        </p:txBody>
      </p:sp>
      <p:sp>
        <p:nvSpPr>
          <p:cNvPr id="3" name="Content Placeholder 2"/>
          <p:cNvSpPr>
            <a:spLocks noGrp="1"/>
          </p:cNvSpPr>
          <p:nvPr>
            <p:ph idx="1"/>
          </p:nvPr>
        </p:nvSpPr>
        <p:spPr/>
        <p:txBody>
          <a:bodyPr/>
          <a:lstStyle/>
          <a:p>
            <a:r>
              <a:rPr lang="en-US" dirty="0"/>
              <a:t>Latest finding about people with higher abilities (new definition for giftedness</a:t>
            </a:r>
            <a:r>
              <a:rPr lang="en-US" dirty="0" smtClean="0"/>
              <a:t>) </a:t>
            </a:r>
            <a:r>
              <a:rPr lang="en-US" dirty="0"/>
              <a:t>emphasizes and added new components to giftedness or talented.</a:t>
            </a:r>
          </a:p>
          <a:p>
            <a:pPr marL="285750" indent="-285750"/>
            <a:r>
              <a:rPr lang="en-US" dirty="0"/>
              <a:t>Sternberg </a:t>
            </a:r>
            <a:r>
              <a:rPr lang="en-US" dirty="0" smtClean="0"/>
              <a:t>(2007) </a:t>
            </a:r>
            <a:r>
              <a:rPr lang="en-US" dirty="0"/>
              <a:t>indicate that “wisdom” is the concept that should be the concern of </a:t>
            </a:r>
            <a:r>
              <a:rPr lang="en-US" dirty="0" smtClean="0"/>
              <a:t>education.</a:t>
            </a:r>
            <a:endParaRPr lang="en-US" dirty="0"/>
          </a:p>
        </p:txBody>
      </p:sp>
    </p:spTree>
    <p:extLst>
      <p:ext uri="{BB962C8B-B14F-4D97-AF65-F5344CB8AC3E}">
        <p14:creationId xmlns:p14="http://schemas.microsoft.com/office/powerpoint/2010/main" val="3165535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anose="020B0604020202020204" pitchFamily="34" charset="0"/>
                <a:cs typeface="B Nazanin" panose="00000400000000000000" pitchFamily="2" charset="-78"/>
              </a:defRPr>
            </a:lvl1pPr>
            <a:lvl2pPr marL="742950" indent="-285750" eaLnBrk="0" hangingPunct="0">
              <a:defRPr sz="2800">
                <a:solidFill>
                  <a:schemeClr val="tx1"/>
                </a:solidFill>
                <a:latin typeface="Arial" panose="020B0604020202020204" pitchFamily="34" charset="0"/>
                <a:cs typeface="B Nazanin" panose="00000400000000000000" pitchFamily="2" charset="-78"/>
              </a:defRPr>
            </a:lvl2pPr>
            <a:lvl3pPr marL="1143000" indent="-228600" eaLnBrk="0" hangingPunct="0">
              <a:defRPr sz="2800">
                <a:solidFill>
                  <a:schemeClr val="tx1"/>
                </a:solidFill>
                <a:latin typeface="Arial" panose="020B0604020202020204" pitchFamily="34" charset="0"/>
                <a:cs typeface="B Nazanin" panose="00000400000000000000" pitchFamily="2" charset="-78"/>
              </a:defRPr>
            </a:lvl3pPr>
            <a:lvl4pPr marL="1600200" indent="-228600" eaLnBrk="0" hangingPunct="0">
              <a:defRPr sz="2800">
                <a:solidFill>
                  <a:schemeClr val="tx1"/>
                </a:solidFill>
                <a:latin typeface="Arial" panose="020B0604020202020204" pitchFamily="34" charset="0"/>
                <a:cs typeface="B Nazanin" panose="00000400000000000000" pitchFamily="2" charset="-78"/>
              </a:defRPr>
            </a:lvl4pPr>
            <a:lvl5pPr marL="2057400" indent="-228600" eaLnBrk="0" hangingPunct="0">
              <a:defRPr sz="2800">
                <a:solidFill>
                  <a:schemeClr val="tx1"/>
                </a:solidFill>
                <a:latin typeface="Arial" panose="020B0604020202020204" pitchFamily="34" charset="0"/>
                <a:cs typeface="B Nazanin" panose="00000400000000000000" pitchFamily="2" charset="-78"/>
              </a:defRPr>
            </a:lvl5pPr>
            <a:lvl6pPr marL="25146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6pPr>
            <a:lvl7pPr marL="29718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7pPr>
            <a:lvl8pPr marL="34290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8pPr>
            <a:lvl9pPr marL="38862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9pPr>
          </a:lstStyle>
          <a:p>
            <a:pPr eaLnBrk="1" hangingPunct="1"/>
            <a:fld id="{65C8D7CF-031E-4DCC-B7A4-F5B5B022B05B}" type="slidenum">
              <a:rPr lang="en-US" sz="1200">
                <a:latin typeface="B Nazanin" panose="00000400000000000000" pitchFamily="2" charset="-78"/>
              </a:rPr>
              <a:pPr eaLnBrk="1" hangingPunct="1"/>
              <a:t>17</a:t>
            </a:fld>
            <a:endParaRPr lang="en-US" sz="1200">
              <a:latin typeface="B Nazanin" panose="00000400000000000000" pitchFamily="2" charset="-78"/>
            </a:endParaRPr>
          </a:p>
        </p:txBody>
      </p:sp>
      <p:sp>
        <p:nvSpPr>
          <p:cNvPr id="2" name="TextBox 1"/>
          <p:cNvSpPr txBox="1"/>
          <p:nvPr/>
        </p:nvSpPr>
        <p:spPr>
          <a:xfrm>
            <a:off x="2074208" y="231481"/>
            <a:ext cx="7200900" cy="646331"/>
          </a:xfrm>
          <a:prstGeom prst="rect">
            <a:avLst/>
          </a:prstGeom>
          <a:pattFill prst="pct60">
            <a:fgClr>
              <a:schemeClr val="accent1"/>
            </a:fgClr>
            <a:bgClr>
              <a:schemeClr val="bg1"/>
            </a:bgClr>
          </a:pattFill>
        </p:spPr>
        <p:txBody>
          <a:bodyPr wrap="square" rtlCol="0">
            <a:spAutoFit/>
          </a:bodyPr>
          <a:lstStyle/>
          <a:p>
            <a:pPr algn="ctr"/>
            <a:r>
              <a:rPr lang="en-US" sz="3600" dirty="0" smtClean="0"/>
              <a:t>What is wisdom?</a:t>
            </a:r>
            <a:endParaRPr lang="en-US" sz="3600" dirty="0">
              <a:solidFill>
                <a:srgbClr val="FF0000"/>
              </a:solidFill>
            </a:endParaRPr>
          </a:p>
        </p:txBody>
      </p:sp>
      <p:sp>
        <p:nvSpPr>
          <p:cNvPr id="4" name="TextBox 3"/>
          <p:cNvSpPr txBox="1"/>
          <p:nvPr/>
        </p:nvSpPr>
        <p:spPr>
          <a:xfrm>
            <a:off x="692523" y="1324535"/>
            <a:ext cx="9964271" cy="4401205"/>
          </a:xfrm>
          <a:prstGeom prst="rect">
            <a:avLst/>
          </a:prstGeom>
          <a:noFill/>
        </p:spPr>
        <p:txBody>
          <a:bodyPr wrap="square" rtlCol="0">
            <a:spAutoFit/>
          </a:bodyPr>
          <a:lstStyle/>
          <a:p>
            <a:pPr marL="285750" indent="-285750">
              <a:buFont typeface="Arial" panose="020B0604020202020204" pitchFamily="34" charset="0"/>
              <a:buChar char="•"/>
            </a:pPr>
            <a:r>
              <a:rPr lang="en-US" sz="2800" dirty="0"/>
              <a:t> </a:t>
            </a:r>
            <a:r>
              <a:rPr lang="en-US" sz="2800" b="1" dirty="0"/>
              <a:t>wisdom involves</a:t>
            </a:r>
            <a:r>
              <a:rPr lang="en-US" sz="2800" dirty="0"/>
              <a:t> forming a judgment when there are competing interests that lack a clear </a:t>
            </a:r>
            <a:r>
              <a:rPr lang="en-US" sz="2800" dirty="0" smtClean="0"/>
              <a:t>resolution ( Sternberg, 2007)</a:t>
            </a:r>
          </a:p>
          <a:p>
            <a:pPr marL="285750" indent="-285750">
              <a:buFont typeface="Arial" panose="020B0604020202020204" pitchFamily="34" charset="0"/>
              <a:buChar char="•"/>
            </a:pPr>
            <a:r>
              <a:rPr lang="en-US" sz="2800" dirty="0"/>
              <a:t> wisdom </a:t>
            </a:r>
            <a:r>
              <a:rPr lang="en-US" sz="2800" dirty="0" smtClean="0"/>
              <a:t>is the </a:t>
            </a:r>
            <a:r>
              <a:rPr lang="en-US" sz="2800" dirty="0"/>
              <a:t>use of one’s intelligence, creativity</a:t>
            </a:r>
            <a:r>
              <a:rPr lang="en-US" sz="2800" dirty="0">
                <a:solidFill>
                  <a:srgbClr val="FF0000"/>
                </a:solidFill>
              </a:rPr>
              <a:t>, </a:t>
            </a:r>
            <a:r>
              <a:rPr lang="en-US" sz="2800" dirty="0" smtClean="0">
                <a:solidFill>
                  <a:srgbClr val="FF0000"/>
                </a:solidFill>
              </a:rPr>
              <a:t>common </a:t>
            </a:r>
            <a:r>
              <a:rPr lang="en-US" sz="2800" dirty="0">
                <a:solidFill>
                  <a:srgbClr val="FF0000"/>
                </a:solidFill>
              </a:rPr>
              <a:t>sense, and knowledge</a:t>
            </a:r>
            <a:r>
              <a:rPr lang="en-US" sz="2800" dirty="0"/>
              <a:t> and as mediated by positive ethical values toward the achievement of a common good through a balance among (a) intrapersonal, (b) interpersonal, and (c) </a:t>
            </a:r>
            <a:r>
              <a:rPr lang="en-US" sz="2800" dirty="0" smtClean="0"/>
              <a:t>extra-personal </a:t>
            </a:r>
            <a:r>
              <a:rPr lang="en-US" sz="2800" dirty="0"/>
              <a:t>interests, over the (a) short and (b) long terms to achieve a balance among (a) adaptation to existing environments, (b) shaping of existing environments, and (c) selection of new environments.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9412" y="3525137"/>
            <a:ext cx="1628775" cy="2800350"/>
          </a:xfrm>
          <a:prstGeom prst="rect">
            <a:avLst/>
          </a:prstGeom>
        </p:spPr>
      </p:pic>
    </p:spTree>
    <p:extLst>
      <p:ext uri="{BB962C8B-B14F-4D97-AF65-F5344CB8AC3E}">
        <p14:creationId xmlns:p14="http://schemas.microsoft.com/office/powerpoint/2010/main" val="3068625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US" dirty="0"/>
              <a:t>Equity, </a:t>
            </a:r>
            <a:r>
              <a:rPr lang="en-US" dirty="0" smtClean="0"/>
              <a:t>Individual </a:t>
            </a:r>
            <a:r>
              <a:rPr lang="en-US" dirty="0"/>
              <a:t>D</a:t>
            </a:r>
            <a:r>
              <a:rPr lang="en-US" dirty="0" smtClean="0"/>
              <a:t>ifferences</a:t>
            </a:r>
            <a:r>
              <a:rPr lang="en-US"/>
              <a:t>, </a:t>
            </a:r>
            <a:r>
              <a:rPr lang="en-US" smtClean="0"/>
              <a:t>Sustainable </a:t>
            </a:r>
            <a:r>
              <a:rPr lang="en-US" dirty="0"/>
              <a:t>D</a:t>
            </a:r>
            <a:r>
              <a:rPr lang="en-US" smtClean="0"/>
              <a:t>evelopment</a:t>
            </a:r>
            <a:r>
              <a:rPr lang="en-US" dirty="0"/>
              <a:t>, and </a:t>
            </a:r>
            <a:r>
              <a:rPr lang="en-US" dirty="0" smtClean="0"/>
              <a:t>Giftedness </a:t>
            </a:r>
            <a:r>
              <a:rPr lang="en-US" dirty="0"/>
              <a:t>E</a:t>
            </a:r>
            <a:r>
              <a:rPr lang="en-US" dirty="0" smtClean="0"/>
              <a:t>ducation </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8400" y="2937784"/>
            <a:ext cx="5756564" cy="2984269"/>
          </a:xfrm>
          <a:prstGeom prst="rect">
            <a:avLst/>
          </a:prstGeom>
        </p:spPr>
      </p:pic>
    </p:spTree>
    <p:extLst>
      <p:ext uri="{BB962C8B-B14F-4D97-AF65-F5344CB8AC3E}">
        <p14:creationId xmlns:p14="http://schemas.microsoft.com/office/powerpoint/2010/main" val="1701472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anose="020B0604020202020204" pitchFamily="34" charset="0"/>
                <a:cs typeface="B Nazanin" panose="00000400000000000000" pitchFamily="2" charset="-78"/>
              </a:defRPr>
            </a:lvl1pPr>
            <a:lvl2pPr marL="742950" indent="-285750" eaLnBrk="0" hangingPunct="0">
              <a:defRPr sz="2800">
                <a:solidFill>
                  <a:schemeClr val="tx1"/>
                </a:solidFill>
                <a:latin typeface="Arial" panose="020B0604020202020204" pitchFamily="34" charset="0"/>
                <a:cs typeface="B Nazanin" panose="00000400000000000000" pitchFamily="2" charset="-78"/>
              </a:defRPr>
            </a:lvl2pPr>
            <a:lvl3pPr marL="1143000" indent="-228600" eaLnBrk="0" hangingPunct="0">
              <a:defRPr sz="2800">
                <a:solidFill>
                  <a:schemeClr val="tx1"/>
                </a:solidFill>
                <a:latin typeface="Arial" panose="020B0604020202020204" pitchFamily="34" charset="0"/>
                <a:cs typeface="B Nazanin" panose="00000400000000000000" pitchFamily="2" charset="-78"/>
              </a:defRPr>
            </a:lvl3pPr>
            <a:lvl4pPr marL="1600200" indent="-228600" eaLnBrk="0" hangingPunct="0">
              <a:defRPr sz="2800">
                <a:solidFill>
                  <a:schemeClr val="tx1"/>
                </a:solidFill>
                <a:latin typeface="Arial" panose="020B0604020202020204" pitchFamily="34" charset="0"/>
                <a:cs typeface="B Nazanin" panose="00000400000000000000" pitchFamily="2" charset="-78"/>
              </a:defRPr>
            </a:lvl4pPr>
            <a:lvl5pPr marL="2057400" indent="-228600" eaLnBrk="0" hangingPunct="0">
              <a:defRPr sz="2800">
                <a:solidFill>
                  <a:schemeClr val="tx1"/>
                </a:solidFill>
                <a:latin typeface="Arial" panose="020B0604020202020204" pitchFamily="34" charset="0"/>
                <a:cs typeface="B Nazanin" panose="00000400000000000000" pitchFamily="2" charset="-78"/>
              </a:defRPr>
            </a:lvl5pPr>
            <a:lvl6pPr marL="25146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6pPr>
            <a:lvl7pPr marL="29718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7pPr>
            <a:lvl8pPr marL="34290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8pPr>
            <a:lvl9pPr marL="38862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9pPr>
          </a:lstStyle>
          <a:p>
            <a:pPr eaLnBrk="1" hangingPunct="1"/>
            <a:fld id="{65C8D7CF-031E-4DCC-B7A4-F5B5B022B05B}" type="slidenum">
              <a:rPr lang="en-US" sz="1200">
                <a:latin typeface="B Nazanin" panose="00000400000000000000" pitchFamily="2" charset="-78"/>
              </a:rPr>
              <a:pPr eaLnBrk="1" hangingPunct="1"/>
              <a:t>3</a:t>
            </a:fld>
            <a:endParaRPr lang="en-US" sz="1200">
              <a:latin typeface="B Nazanin" panose="00000400000000000000" pitchFamily="2" charset="-78"/>
            </a:endParaRPr>
          </a:p>
        </p:txBody>
      </p:sp>
      <p:graphicFrame>
        <p:nvGraphicFramePr>
          <p:cNvPr id="348459" name="Group 299"/>
          <p:cNvGraphicFramePr>
            <a:graphicFrameLocks noGrp="1"/>
          </p:cNvGraphicFramePr>
          <p:nvPr>
            <p:ph/>
            <p:extLst>
              <p:ext uri="{D42A27DB-BD31-4B8C-83A1-F6EECF244321}">
                <p14:modId xmlns:p14="http://schemas.microsoft.com/office/powerpoint/2010/main" val="1304562415"/>
              </p:ext>
            </p:extLst>
          </p:nvPr>
        </p:nvGraphicFramePr>
        <p:xfrm>
          <a:off x="716337" y="747184"/>
          <a:ext cx="2833687" cy="2516189"/>
        </p:xfrm>
        <a:graphic>
          <a:graphicData uri="http://schemas.openxmlformats.org/drawingml/2006/table">
            <a:tbl>
              <a:tblPr rtl="1"/>
              <a:tblGrid>
                <a:gridCol w="1538287"/>
                <a:gridCol w="1295400"/>
              </a:tblGrid>
              <a:tr h="508000">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Lotus" pitchFamily="2" charset="-78"/>
                      </a:endParaRPr>
                    </a:p>
                  </a:txBody>
                  <a:tcPr marL="36000" marR="36000" marT="36000" marB="36000" anchor="ctr" horzOverflow="overflow">
                    <a:lnL cap="flat">
                      <a:noFill/>
                    </a:lnL>
                    <a:lnR>
                      <a:noFill/>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Arial" pitchFamily="34" charset="0"/>
                          <a:cs typeface="Lotus" pitchFamily="2" charset="-78"/>
                        </a:rPr>
                        <a:t>Intelligent</a:t>
                      </a:r>
                    </a:p>
                  </a:txBody>
                  <a:tcPr marL="36000" marR="36000" marT="36000" marB="36000" anchor="ctr" horzOverflow="overflow">
                    <a:lnL>
                      <a:noFill/>
                    </a:lnL>
                    <a:lnR cap="flat">
                      <a:noFill/>
                    </a:lnR>
                    <a:lnT cap="flat">
                      <a:noFill/>
                    </a:lnT>
                    <a:lnB>
                      <a:noFill/>
                    </a:lnB>
                    <a:lnTlToBr>
                      <a:noFill/>
                    </a:lnTlToBr>
                    <a:lnBlToTr>
                      <a:noFill/>
                    </a:lnBlToTr>
                    <a:noFill/>
                  </a:tcPr>
                </a:tc>
              </a:tr>
              <a:tr h="503238">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Lotus" pitchFamily="2" charset="-78"/>
                      </a:endParaRPr>
                    </a:p>
                  </a:txBody>
                  <a:tcPr marL="36000" marR="36000" marT="36000" marB="36000" anchor="ctr" horzOverflow="overflow">
                    <a:lnL cap="flat">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Arial" pitchFamily="34" charset="0"/>
                          <a:cs typeface="Lotus" pitchFamily="2" charset="-78"/>
                        </a:rPr>
                        <a:t>Gifted</a:t>
                      </a:r>
                    </a:p>
                  </a:txBody>
                  <a:tcPr marL="36000" marR="36000" marT="36000" marB="36000" anchor="ctr" horzOverflow="overflow">
                    <a:lnL>
                      <a:noFill/>
                    </a:lnL>
                    <a:lnR cap="flat">
                      <a:noFill/>
                    </a:lnR>
                    <a:lnT>
                      <a:noFill/>
                    </a:lnT>
                    <a:lnB>
                      <a:noFill/>
                    </a:lnB>
                    <a:lnTlToBr>
                      <a:noFill/>
                    </a:lnTlToBr>
                    <a:lnBlToTr>
                      <a:noFill/>
                    </a:lnBlToTr>
                    <a:noFill/>
                  </a:tcPr>
                </a:tc>
              </a:tr>
              <a:tr h="503238">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Lotus" pitchFamily="2" charset="-78"/>
                      </a:endParaRPr>
                    </a:p>
                  </a:txBody>
                  <a:tcPr marL="36000" marR="36000" marT="36000" marB="36000" anchor="ctr" horzOverflow="overflow">
                    <a:lnL cap="flat">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pitchFamily="34" charset="0"/>
                          <a:cs typeface="Lotus" pitchFamily="2" charset="-78"/>
                        </a:rPr>
                        <a:t>Talented </a:t>
                      </a:r>
                    </a:p>
                  </a:txBody>
                  <a:tcPr marL="36000" marR="36000" marT="36000" marB="36000" anchor="ctr" horzOverflow="overflow">
                    <a:lnL>
                      <a:noFill/>
                    </a:lnL>
                    <a:lnR cap="flat">
                      <a:noFill/>
                    </a:lnR>
                    <a:lnT>
                      <a:noFill/>
                    </a:lnT>
                    <a:lnB>
                      <a:noFill/>
                    </a:lnB>
                    <a:lnTlToBr>
                      <a:noFill/>
                    </a:lnTlToBr>
                    <a:lnBlToTr>
                      <a:noFill/>
                    </a:lnBlToTr>
                    <a:noFill/>
                  </a:tcPr>
                </a:tc>
              </a:tr>
              <a:tr h="498475">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Lotus" pitchFamily="2" charset="-78"/>
                      </a:endParaRPr>
                    </a:p>
                  </a:txBody>
                  <a:tcPr marL="36000" marR="36000" marT="36000" marB="36000" anchor="ctr" horzOverflow="overflow">
                    <a:lnL cap="flat">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pitchFamily="34" charset="0"/>
                          <a:cs typeface="Lotus" pitchFamily="2" charset="-78"/>
                        </a:rPr>
                        <a:t>Genius </a:t>
                      </a:r>
                    </a:p>
                  </a:txBody>
                  <a:tcPr marL="36000" marR="36000" marT="36000" marB="36000" anchor="ctr" horzOverflow="overflow">
                    <a:lnL>
                      <a:noFill/>
                    </a:lnL>
                    <a:lnR cap="flat">
                      <a:noFill/>
                    </a:lnR>
                    <a:lnT>
                      <a:noFill/>
                    </a:lnT>
                    <a:lnB>
                      <a:noFill/>
                    </a:lnB>
                    <a:lnTlToBr>
                      <a:noFill/>
                    </a:lnTlToBr>
                    <a:lnBlToTr>
                      <a:noFill/>
                    </a:lnBlToTr>
                    <a:noFill/>
                  </a:tcPr>
                </a:tc>
              </a:tr>
              <a:tr h="503238">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Lotus" pitchFamily="2" charset="-78"/>
                      </a:endParaRPr>
                    </a:p>
                  </a:txBody>
                  <a:tcPr marL="36000" marR="36000" marT="36000" marB="36000"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Arial" pitchFamily="34" charset="0"/>
                          <a:cs typeface="Lotus" pitchFamily="2" charset="-78"/>
                        </a:rPr>
                        <a:t>Wise </a:t>
                      </a:r>
                    </a:p>
                  </a:txBody>
                  <a:tcPr marL="36000" marR="36000" marT="36000" marB="36000"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348460" name="Group 300"/>
          <p:cNvGraphicFramePr>
            <a:graphicFrameLocks noGrp="1"/>
          </p:cNvGraphicFramePr>
          <p:nvPr>
            <p:extLst>
              <p:ext uri="{D42A27DB-BD31-4B8C-83A1-F6EECF244321}">
                <p14:modId xmlns:p14="http://schemas.microsoft.com/office/powerpoint/2010/main" val="2771848229"/>
              </p:ext>
            </p:extLst>
          </p:nvPr>
        </p:nvGraphicFramePr>
        <p:xfrm>
          <a:off x="3572436" y="818029"/>
          <a:ext cx="2593041" cy="2514602"/>
        </p:xfrm>
        <a:graphic>
          <a:graphicData uri="http://schemas.openxmlformats.org/drawingml/2006/table">
            <a:tbl>
              <a:tblPr rtl="1"/>
              <a:tblGrid>
                <a:gridCol w="1713259"/>
                <a:gridCol w="879782"/>
              </a:tblGrid>
              <a:tr h="503238">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Lotus" pitchFamily="2" charset="-78"/>
                      </a:endParaRPr>
                    </a:p>
                  </a:txBody>
                  <a:tcPr marL="36000" marR="36000" marT="36000" marB="36000" anchor="ctr" horzOverflow="overflow">
                    <a:lnL cap="flat">
                      <a:noFill/>
                    </a:lnL>
                    <a:lnR>
                      <a:noFill/>
                    </a:lnR>
                    <a:lnT cap="fla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pitchFamily="34" charset="0"/>
                          <a:cs typeface="Lotus" pitchFamily="2" charset="-78"/>
                        </a:rPr>
                        <a:t>Agile </a:t>
                      </a:r>
                    </a:p>
                  </a:txBody>
                  <a:tcPr marL="36000" marR="36000" marT="36000" marB="36000" anchor="ctr" horzOverflow="overflow">
                    <a:lnL>
                      <a:noFill/>
                    </a:lnL>
                    <a:lnR cap="flat">
                      <a:noFill/>
                    </a:lnR>
                    <a:lnT cap="flat">
                      <a:noFill/>
                    </a:lnT>
                    <a:lnB>
                      <a:noFill/>
                    </a:lnB>
                    <a:lnTlToBr>
                      <a:noFill/>
                    </a:lnTlToBr>
                    <a:lnBlToTr>
                      <a:noFill/>
                    </a:lnBlToTr>
                    <a:noFill/>
                  </a:tcPr>
                </a:tc>
              </a:tr>
              <a:tr h="503238">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Lotus" pitchFamily="2" charset="-78"/>
                      </a:endParaRPr>
                    </a:p>
                  </a:txBody>
                  <a:tcPr marL="36000" marR="36000" marT="36000" marB="36000" anchor="ctr" horzOverflow="overflow">
                    <a:lnL cap="flat">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Arial" pitchFamily="34" charset="0"/>
                          <a:cs typeface="Lotus" pitchFamily="2" charset="-78"/>
                        </a:rPr>
                        <a:t>Smart </a:t>
                      </a:r>
                    </a:p>
                  </a:txBody>
                  <a:tcPr marL="36000" marR="36000" marT="36000" marB="36000" anchor="ctr" horzOverflow="overflow">
                    <a:lnL>
                      <a:noFill/>
                    </a:lnL>
                    <a:lnR cap="flat">
                      <a:noFill/>
                    </a:lnR>
                    <a:lnT>
                      <a:noFill/>
                    </a:lnT>
                    <a:lnB>
                      <a:noFill/>
                    </a:lnB>
                    <a:lnTlToBr>
                      <a:noFill/>
                    </a:lnTlToBr>
                    <a:lnBlToTr>
                      <a:noFill/>
                    </a:lnBlToTr>
                    <a:noFill/>
                  </a:tcPr>
                </a:tc>
              </a:tr>
              <a:tr h="501650">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Lotus" pitchFamily="2" charset="-78"/>
                      </a:endParaRPr>
                    </a:p>
                  </a:txBody>
                  <a:tcPr marL="36000" marR="36000" marT="36000" marB="36000" anchor="ctr" horzOverflow="overflow">
                    <a:lnL cap="flat">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Arial" pitchFamily="34" charset="0"/>
                          <a:cs typeface="Lotus" pitchFamily="2" charset="-78"/>
                        </a:rPr>
                        <a:t>Bright </a:t>
                      </a:r>
                    </a:p>
                  </a:txBody>
                  <a:tcPr marL="36000" marR="36000" marT="36000" marB="36000" anchor="ctr" horzOverflow="overflow">
                    <a:lnL>
                      <a:noFill/>
                    </a:lnL>
                    <a:lnR cap="flat">
                      <a:noFill/>
                    </a:lnR>
                    <a:lnT>
                      <a:noFill/>
                    </a:lnT>
                    <a:lnB>
                      <a:noFill/>
                    </a:lnB>
                    <a:lnTlToBr>
                      <a:noFill/>
                    </a:lnTlToBr>
                    <a:lnBlToTr>
                      <a:noFill/>
                    </a:lnBlToTr>
                    <a:noFill/>
                  </a:tcPr>
                </a:tc>
              </a:tr>
              <a:tr h="503238">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Lotus" pitchFamily="2" charset="-78"/>
                      </a:endParaRPr>
                    </a:p>
                  </a:txBody>
                  <a:tcPr marL="36000" marR="36000" marT="36000" marB="36000"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pitchFamily="34" charset="0"/>
                          <a:cs typeface="Lotus" pitchFamily="2" charset="-78"/>
                        </a:rPr>
                        <a:t>Brilliant </a:t>
                      </a:r>
                    </a:p>
                  </a:txBody>
                  <a:tcPr marL="36000" marR="36000" marT="36000" marB="36000" anchor="ctr" horzOverflow="overflow">
                    <a:lnL>
                      <a:noFill/>
                    </a:lnL>
                    <a:lnR cap="flat">
                      <a:noFill/>
                    </a:lnR>
                    <a:lnT>
                      <a:noFill/>
                    </a:lnT>
                    <a:lnB>
                      <a:noFill/>
                    </a:lnB>
                    <a:lnTlToBr>
                      <a:noFill/>
                    </a:lnTlToBr>
                    <a:lnBlToTr>
                      <a:noFill/>
                    </a:lnBlToTr>
                    <a:noFill/>
                  </a:tcPr>
                </a:tc>
              </a:tr>
              <a:tr h="503238">
                <a:tc>
                  <a:txBody>
                    <a:bodyPr/>
                    <a:lstStyle/>
                    <a:p>
                      <a:pPr marL="0" marR="0" lvl="0" indent="0" algn="ctr" defTabSz="914400" rtl="1"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cs typeface="Lotus" pitchFamily="2" charset="-78"/>
                      </a:endParaRPr>
                    </a:p>
                  </a:txBody>
                  <a:tcPr marL="36000" marR="36000" marT="36000" marB="36000"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Arial" pitchFamily="34" charset="0"/>
                          <a:cs typeface="Lotus" pitchFamily="2" charset="-78"/>
                        </a:rPr>
                        <a:t>Intellect </a:t>
                      </a:r>
                    </a:p>
                  </a:txBody>
                  <a:tcPr marL="36000" marR="36000" marT="36000" marB="36000" anchor="ctr" horzOverflow="overflow">
                    <a:lnL>
                      <a:noFill/>
                    </a:lnL>
                    <a:lnR cap="flat">
                      <a:noFill/>
                    </a:lnR>
                    <a:lnT>
                      <a:noFill/>
                    </a:lnT>
                    <a:lnB cap="flat">
                      <a:noFill/>
                    </a:lnB>
                    <a:lnTlToBr>
                      <a:noFill/>
                    </a:lnTlToBr>
                    <a:lnBlToTr>
                      <a:noFill/>
                    </a:lnBlToTr>
                    <a:noFill/>
                  </a:tcPr>
                </a:tc>
              </a:tr>
            </a:tbl>
          </a:graphicData>
        </a:graphic>
      </p:graphicFrame>
      <p:sp>
        <p:nvSpPr>
          <p:cNvPr id="2" name="TextBox 1"/>
          <p:cNvSpPr txBox="1"/>
          <p:nvPr/>
        </p:nvSpPr>
        <p:spPr>
          <a:xfrm>
            <a:off x="5257799" y="1640104"/>
            <a:ext cx="7200900" cy="646331"/>
          </a:xfrm>
          <a:prstGeom prst="rect">
            <a:avLst/>
          </a:prstGeom>
          <a:noFill/>
        </p:spPr>
        <p:txBody>
          <a:bodyPr wrap="square" rtlCol="0">
            <a:spAutoFit/>
          </a:bodyPr>
          <a:lstStyle/>
          <a:p>
            <a:r>
              <a:rPr lang="en-US" sz="3600" dirty="0" smtClean="0"/>
              <a:t>Words associated with </a:t>
            </a:r>
            <a:r>
              <a:rPr lang="en-US" sz="3600" dirty="0" smtClean="0">
                <a:solidFill>
                  <a:srgbClr val="FF0000"/>
                </a:solidFill>
              </a:rPr>
              <a:t>Giftedness</a:t>
            </a:r>
            <a:endParaRPr lang="en-US" sz="3600" dirty="0">
              <a:solidFill>
                <a:srgbClr val="FF0000"/>
              </a:solidFill>
            </a:endParaRPr>
          </a:p>
        </p:txBody>
      </p:sp>
      <p:sp>
        <p:nvSpPr>
          <p:cNvPr id="3" name="TextBox 2"/>
          <p:cNvSpPr txBox="1"/>
          <p:nvPr/>
        </p:nvSpPr>
        <p:spPr>
          <a:xfrm>
            <a:off x="856022" y="3494028"/>
            <a:ext cx="5681382" cy="3170099"/>
          </a:xfrm>
          <a:prstGeom prst="rect">
            <a:avLst/>
          </a:prstGeom>
          <a:noFill/>
        </p:spPr>
        <p:txBody>
          <a:bodyPr wrap="square" rtlCol="0">
            <a:spAutoFit/>
          </a:bodyPr>
          <a:lstStyle/>
          <a:p>
            <a:r>
              <a:rPr lang="en-US" sz="2000" dirty="0" smtClean="0"/>
              <a:t>Literacy shows that giftedness mostly </a:t>
            </a:r>
            <a:r>
              <a:rPr lang="en-US" sz="2000" dirty="0" smtClean="0">
                <a:solidFill>
                  <a:srgbClr val="FF0000"/>
                </a:solidFill>
              </a:rPr>
              <a:t>measures by IQ</a:t>
            </a:r>
            <a:r>
              <a:rPr lang="en-US" sz="2000" dirty="0" smtClean="0"/>
              <a:t>.</a:t>
            </a:r>
            <a:endParaRPr lang="fa-IR" sz="2000" dirty="0" smtClean="0"/>
          </a:p>
          <a:p>
            <a:r>
              <a:rPr lang="en-US" sz="2000" dirty="0" smtClean="0"/>
              <a:t>How ever, Later on </a:t>
            </a:r>
            <a:r>
              <a:rPr lang="en-US" sz="2000" dirty="0" smtClean="0">
                <a:solidFill>
                  <a:srgbClr val="FF0000"/>
                </a:solidFill>
              </a:rPr>
              <a:t>creativity was added </a:t>
            </a:r>
            <a:r>
              <a:rPr lang="en-US" sz="2000" dirty="0" smtClean="0"/>
              <a:t>to the definition.</a:t>
            </a:r>
          </a:p>
          <a:p>
            <a:endParaRPr lang="en-US" sz="2000" dirty="0" smtClean="0"/>
          </a:p>
          <a:p>
            <a:r>
              <a:rPr lang="en-US" sz="2000" dirty="0" smtClean="0"/>
              <a:t>Let’s consider these two elements as what  “gifted” conveys. </a:t>
            </a:r>
          </a:p>
          <a:p>
            <a:endParaRPr lang="en-US" sz="2000" dirty="0"/>
          </a:p>
          <a:p>
            <a:endParaRPr lang="en-US" sz="2000" dirty="0" smtClean="0"/>
          </a:p>
          <a:p>
            <a:endParaRPr lang="en-US" sz="2000" dirty="0"/>
          </a:p>
        </p:txBody>
      </p:sp>
      <p:graphicFrame>
        <p:nvGraphicFramePr>
          <p:cNvPr id="4" name="Diagram 3"/>
          <p:cNvGraphicFramePr/>
          <p:nvPr>
            <p:extLst>
              <p:ext uri="{D42A27DB-BD31-4B8C-83A1-F6EECF244321}">
                <p14:modId xmlns:p14="http://schemas.microsoft.com/office/powerpoint/2010/main" val="1252894829"/>
              </p:ext>
            </p:extLst>
          </p:nvPr>
        </p:nvGraphicFramePr>
        <p:xfrm>
          <a:off x="6449359" y="2898910"/>
          <a:ext cx="5202518" cy="3005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581835" y="208429"/>
            <a:ext cx="5688106" cy="523220"/>
          </a:xfrm>
          <a:prstGeom prst="rect">
            <a:avLst/>
          </a:prstGeom>
          <a:solidFill>
            <a:schemeClr val="accent4">
              <a:lumMod val="75000"/>
            </a:schemeClr>
          </a:solidFill>
          <a:ln w="28575">
            <a:solidFill>
              <a:schemeClr val="accent1"/>
            </a:solidFill>
          </a:ln>
        </p:spPr>
        <p:txBody>
          <a:bodyPr wrap="square" rtlCol="0">
            <a:spAutoFit/>
          </a:bodyPr>
          <a:lstStyle/>
          <a:p>
            <a:pPr algn="ctr"/>
            <a:r>
              <a:rPr lang="en-US" sz="2800" dirty="0" smtClean="0"/>
              <a:t>What is it?</a:t>
            </a:r>
            <a:endParaRPr lang="en-US" sz="2800" dirty="0"/>
          </a:p>
        </p:txBody>
      </p:sp>
      <p:sp>
        <p:nvSpPr>
          <p:cNvPr id="6" name="Right Brace 5"/>
          <p:cNvSpPr/>
          <p:nvPr/>
        </p:nvSpPr>
        <p:spPr>
          <a:xfrm>
            <a:off x="4551830" y="786653"/>
            <a:ext cx="504265" cy="2353235"/>
          </a:xfrm>
          <a:prstGeom prst="rightBrace">
            <a:avLst>
              <a:gd name="adj1" fmla="val 8333"/>
              <a:gd name="adj2" fmla="val 4876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33836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pPr algn="ctr"/>
            <a:r>
              <a:rPr lang="en-US" sz="4000" dirty="0" smtClean="0"/>
              <a:t>Rethinking of Giftedness</a:t>
            </a:r>
            <a:endParaRPr lang="en-US" sz="4000" dirty="0"/>
          </a:p>
        </p:txBody>
      </p:sp>
      <p:sp>
        <p:nvSpPr>
          <p:cNvPr id="3" name="Content Placeholder 2"/>
          <p:cNvSpPr>
            <a:spLocks noGrp="1"/>
          </p:cNvSpPr>
          <p:nvPr>
            <p:ph idx="1"/>
          </p:nvPr>
        </p:nvSpPr>
        <p:spPr/>
        <p:txBody>
          <a:bodyPr>
            <a:normAutofit/>
          </a:bodyPr>
          <a:lstStyle/>
          <a:p>
            <a:r>
              <a:rPr lang="en-US" dirty="0"/>
              <a:t>Giftedness associated with high </a:t>
            </a:r>
            <a:r>
              <a:rPr lang="en-US" dirty="0" smtClean="0"/>
              <a:t>intelligence and </a:t>
            </a:r>
            <a:r>
              <a:rPr lang="en-US" dirty="0"/>
              <a:t>knowledge. Is this enough to be </a:t>
            </a:r>
            <a:r>
              <a:rPr lang="en-US" b="1" dirty="0">
                <a:solidFill>
                  <a:srgbClr val="FF0000"/>
                </a:solidFill>
              </a:rPr>
              <a:t>productive</a:t>
            </a:r>
            <a:r>
              <a:rPr lang="en-US" dirty="0" smtClean="0"/>
              <a:t>?</a:t>
            </a:r>
          </a:p>
          <a:p>
            <a:r>
              <a:rPr lang="en-US" dirty="0" smtClean="0"/>
              <a:t>In following slides it is explained:</a:t>
            </a:r>
          </a:p>
          <a:p>
            <a:pPr lvl="1">
              <a:buFontTx/>
              <a:buChar char="-"/>
            </a:pPr>
            <a:r>
              <a:rPr lang="en-US" dirty="0" smtClean="0"/>
              <a:t>Being Gifted is not good predictor </a:t>
            </a:r>
            <a:r>
              <a:rPr lang="en-US" dirty="0" smtClean="0">
                <a:solidFill>
                  <a:srgbClr val="FF0000"/>
                </a:solidFill>
              </a:rPr>
              <a:t>for success.</a:t>
            </a:r>
          </a:p>
          <a:p>
            <a:pPr lvl="1">
              <a:buFontTx/>
              <a:buChar char="-"/>
            </a:pPr>
            <a:r>
              <a:rPr lang="en-US" dirty="0" smtClean="0"/>
              <a:t>Children labeled </a:t>
            </a:r>
            <a:r>
              <a:rPr lang="en-US" dirty="0"/>
              <a:t>as Gifted </a:t>
            </a:r>
            <a:r>
              <a:rPr lang="en-US" dirty="0" smtClean="0"/>
              <a:t>have </a:t>
            </a:r>
            <a:r>
              <a:rPr lang="en-US" dirty="0"/>
              <a:t>more </a:t>
            </a:r>
            <a:r>
              <a:rPr lang="en-US" dirty="0">
                <a:solidFill>
                  <a:srgbClr val="FF0000"/>
                </a:solidFill>
              </a:rPr>
              <a:t>emotional problems</a:t>
            </a:r>
          </a:p>
          <a:p>
            <a:pPr lvl="1">
              <a:buFontTx/>
              <a:buChar char="-"/>
            </a:pPr>
            <a:r>
              <a:rPr lang="en-US" dirty="0"/>
              <a:t>Gifted children have many </a:t>
            </a:r>
            <a:r>
              <a:rPr lang="en-US" dirty="0">
                <a:solidFill>
                  <a:srgbClr val="FF0000"/>
                </a:solidFill>
              </a:rPr>
              <a:t>challenges </a:t>
            </a:r>
            <a:r>
              <a:rPr lang="en-US" dirty="0"/>
              <a:t>for their label</a:t>
            </a:r>
          </a:p>
          <a:p>
            <a:pPr lvl="1">
              <a:buFontTx/>
              <a:buChar char="-"/>
            </a:pPr>
            <a:r>
              <a:rPr lang="en-US" dirty="0"/>
              <a:t>G</a:t>
            </a:r>
            <a:r>
              <a:rPr lang="en-US" dirty="0" smtClean="0"/>
              <a:t>ifted children have </a:t>
            </a:r>
            <a:r>
              <a:rPr lang="en-US" dirty="0" smtClean="0">
                <a:solidFill>
                  <a:srgbClr val="FF0000"/>
                </a:solidFill>
              </a:rPr>
              <a:t>not contribution </a:t>
            </a:r>
            <a:r>
              <a:rPr lang="en-US" dirty="0" smtClean="0"/>
              <a:t>in society as they are expected.</a:t>
            </a:r>
          </a:p>
          <a:p>
            <a:pPr lvl="1">
              <a:buFontTx/>
              <a:buChar char="-"/>
            </a:pPr>
            <a:r>
              <a:rPr lang="en-US" sz="2400" dirty="0" smtClean="0"/>
              <a:t>Investing </a:t>
            </a:r>
            <a:r>
              <a:rPr lang="en-US" sz="2400" dirty="0"/>
              <a:t>on gifted </a:t>
            </a:r>
            <a:r>
              <a:rPr lang="en-US" sz="2400" dirty="0" smtClean="0"/>
              <a:t>children/education </a:t>
            </a:r>
            <a:r>
              <a:rPr lang="en-US" sz="2400" dirty="0">
                <a:solidFill>
                  <a:srgbClr val="FF0000"/>
                </a:solidFill>
              </a:rPr>
              <a:t>has side effects</a:t>
            </a:r>
            <a:r>
              <a:rPr lang="en-US" dirty="0" smtClean="0"/>
              <a:t>. </a:t>
            </a:r>
          </a:p>
          <a:p>
            <a:r>
              <a:rPr lang="en-US" dirty="0" smtClean="0"/>
              <a:t>It seems to need </a:t>
            </a:r>
            <a:r>
              <a:rPr lang="en-US" dirty="0" smtClean="0">
                <a:solidFill>
                  <a:srgbClr val="FF0000"/>
                </a:solidFill>
              </a:rPr>
              <a:t>to redefine giftedness </a:t>
            </a:r>
            <a:r>
              <a:rPr lang="en-US" dirty="0" smtClean="0"/>
              <a:t>because above definition does not match with expectations from those labeled as gifted.</a:t>
            </a:r>
            <a:endParaRPr lang="en-US" dirty="0"/>
          </a:p>
          <a:p>
            <a:pPr marL="0" indent="0">
              <a:buNone/>
            </a:pPr>
            <a:endParaRPr lang="en-US" dirty="0"/>
          </a:p>
          <a:p>
            <a:pPr marL="285750" indent="-285750"/>
            <a:endParaRPr lang="en-US" dirty="0"/>
          </a:p>
          <a:p>
            <a:endParaRPr lang="en-US" dirty="0"/>
          </a:p>
          <a:p>
            <a:endParaRPr lang="en-US" dirty="0"/>
          </a:p>
        </p:txBody>
      </p:sp>
    </p:spTree>
    <p:extLst>
      <p:ext uri="{BB962C8B-B14F-4D97-AF65-F5344CB8AC3E}">
        <p14:creationId xmlns:p14="http://schemas.microsoft.com/office/powerpoint/2010/main" val="4103145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4800000" scaled="0"/>
            <a:tileRect/>
          </a:gradFill>
          <a:ln w="38100" cap="rnd" cmpd="sng">
            <a:solidFill>
              <a:schemeClr val="accent1"/>
            </a:solidFill>
            <a:miter lim="800000"/>
          </a:ln>
        </p:spPr>
        <p:txBody>
          <a:bodyPr/>
          <a:lstStyle/>
          <a:p>
            <a:r>
              <a:rPr lang="en-US" dirty="0" smtClean="0"/>
              <a:t>Is Giftedness Good Predictor for Success? </a:t>
            </a:r>
            <a:endParaRPr lang="en-US" dirty="0"/>
          </a:p>
        </p:txBody>
      </p:sp>
      <p:sp>
        <p:nvSpPr>
          <p:cNvPr id="3" name="Content Placeholder 2"/>
          <p:cNvSpPr>
            <a:spLocks noGrp="1"/>
          </p:cNvSpPr>
          <p:nvPr>
            <p:ph idx="1"/>
          </p:nvPr>
        </p:nvSpPr>
        <p:spPr/>
        <p:txBody>
          <a:bodyPr/>
          <a:lstStyle/>
          <a:p>
            <a:r>
              <a:rPr lang="en-US" dirty="0" smtClean="0"/>
              <a:t>J, Freeman, 2006: Giftedness in the Long Term</a:t>
            </a:r>
          </a:p>
          <a:p>
            <a:endParaRPr lang="en-US" dirty="0"/>
          </a:p>
          <a:p>
            <a:pPr marL="0" indent="0">
              <a:buNone/>
            </a:pPr>
            <a:r>
              <a:rPr lang="en-US" dirty="0" smtClean="0"/>
              <a:t>He indicates in his </a:t>
            </a:r>
            <a:r>
              <a:rPr lang="en-US" dirty="0" smtClean="0">
                <a:solidFill>
                  <a:srgbClr val="FF0000"/>
                </a:solidFill>
              </a:rPr>
              <a:t>50 years longitude study </a:t>
            </a:r>
            <a:r>
              <a:rPr lang="en-US" dirty="0" smtClean="0"/>
              <a:t>that:</a:t>
            </a:r>
          </a:p>
          <a:p>
            <a:pPr marL="0" indent="0">
              <a:buNone/>
            </a:pPr>
            <a:r>
              <a:rPr lang="en-US" dirty="0" smtClean="0"/>
              <a:t>Gifted children are not always outstanding successful in their adult.</a:t>
            </a:r>
          </a:p>
          <a:p>
            <a:pPr marL="0" indent="0">
              <a:buNone/>
            </a:pPr>
            <a:r>
              <a:rPr lang="en-US" dirty="0" smtClean="0"/>
              <a:t>Better predictors are </a:t>
            </a:r>
            <a:r>
              <a:rPr lang="en-US" dirty="0" smtClean="0">
                <a:solidFill>
                  <a:srgbClr val="FF0000"/>
                </a:solidFill>
              </a:rPr>
              <a:t>hard-work, emotional support, and a positive, open personal outlook.</a:t>
            </a:r>
          </a:p>
          <a:p>
            <a:pPr marL="0" indent="0">
              <a:buNone/>
            </a:pPr>
            <a:r>
              <a:rPr lang="en-US" dirty="0" smtClean="0"/>
              <a:t>He also found that the labeled gifted children have </a:t>
            </a:r>
            <a:r>
              <a:rPr lang="en-US" dirty="0" smtClean="0">
                <a:solidFill>
                  <a:srgbClr val="FF0000"/>
                </a:solidFill>
              </a:rPr>
              <a:t>more emotional problems.</a:t>
            </a:r>
            <a:endParaRPr lang="en-US" dirty="0">
              <a:solidFill>
                <a:srgbClr val="FF0000"/>
              </a:solidFill>
            </a:endParaRPr>
          </a:p>
        </p:txBody>
      </p:sp>
    </p:spTree>
    <p:extLst>
      <p:ext uri="{BB962C8B-B14F-4D97-AF65-F5344CB8AC3E}">
        <p14:creationId xmlns:p14="http://schemas.microsoft.com/office/powerpoint/2010/main" val="1653389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anose="020B0604020202020204" pitchFamily="34" charset="0"/>
                <a:cs typeface="B Nazanin" panose="00000400000000000000" pitchFamily="2" charset="-78"/>
              </a:defRPr>
            </a:lvl1pPr>
            <a:lvl2pPr marL="742950" indent="-285750" eaLnBrk="0" hangingPunct="0">
              <a:defRPr sz="2800">
                <a:solidFill>
                  <a:schemeClr val="tx1"/>
                </a:solidFill>
                <a:latin typeface="Arial" panose="020B0604020202020204" pitchFamily="34" charset="0"/>
                <a:cs typeface="B Nazanin" panose="00000400000000000000" pitchFamily="2" charset="-78"/>
              </a:defRPr>
            </a:lvl2pPr>
            <a:lvl3pPr marL="1143000" indent="-228600" eaLnBrk="0" hangingPunct="0">
              <a:defRPr sz="2800">
                <a:solidFill>
                  <a:schemeClr val="tx1"/>
                </a:solidFill>
                <a:latin typeface="Arial" panose="020B0604020202020204" pitchFamily="34" charset="0"/>
                <a:cs typeface="B Nazanin" panose="00000400000000000000" pitchFamily="2" charset="-78"/>
              </a:defRPr>
            </a:lvl3pPr>
            <a:lvl4pPr marL="1600200" indent="-228600" eaLnBrk="0" hangingPunct="0">
              <a:defRPr sz="2800">
                <a:solidFill>
                  <a:schemeClr val="tx1"/>
                </a:solidFill>
                <a:latin typeface="Arial" panose="020B0604020202020204" pitchFamily="34" charset="0"/>
                <a:cs typeface="B Nazanin" panose="00000400000000000000" pitchFamily="2" charset="-78"/>
              </a:defRPr>
            </a:lvl4pPr>
            <a:lvl5pPr marL="2057400" indent="-228600" eaLnBrk="0" hangingPunct="0">
              <a:defRPr sz="2800">
                <a:solidFill>
                  <a:schemeClr val="tx1"/>
                </a:solidFill>
                <a:latin typeface="Arial" panose="020B0604020202020204" pitchFamily="34" charset="0"/>
                <a:cs typeface="B Nazanin" panose="00000400000000000000" pitchFamily="2" charset="-78"/>
              </a:defRPr>
            </a:lvl5pPr>
            <a:lvl6pPr marL="25146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6pPr>
            <a:lvl7pPr marL="29718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7pPr>
            <a:lvl8pPr marL="34290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8pPr>
            <a:lvl9pPr marL="38862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9pPr>
          </a:lstStyle>
          <a:p>
            <a:pPr eaLnBrk="1" hangingPunct="1"/>
            <a:fld id="{65C8D7CF-031E-4DCC-B7A4-F5B5B022B05B}" type="slidenum">
              <a:rPr lang="en-US" sz="1200">
                <a:latin typeface="B Nazanin" panose="00000400000000000000" pitchFamily="2" charset="-78"/>
              </a:rPr>
              <a:pPr eaLnBrk="1" hangingPunct="1"/>
              <a:t>6</a:t>
            </a:fld>
            <a:endParaRPr lang="en-US" sz="1200">
              <a:latin typeface="B Nazanin" panose="00000400000000000000" pitchFamily="2" charset="-78"/>
            </a:endParaRPr>
          </a:p>
        </p:txBody>
      </p:sp>
      <p:sp>
        <p:nvSpPr>
          <p:cNvPr id="2" name="TextBox 1"/>
          <p:cNvSpPr txBox="1"/>
          <p:nvPr/>
        </p:nvSpPr>
        <p:spPr>
          <a:xfrm>
            <a:off x="2348111" y="165281"/>
            <a:ext cx="7200900" cy="646331"/>
          </a:xfrm>
          <a:prstGeom prst="rect">
            <a:avLst/>
          </a:prstGeom>
          <a:solidFill>
            <a:srgbClr val="FF66FF"/>
          </a:solidFill>
          <a:ln w="31750">
            <a:solidFill>
              <a:schemeClr val="accent1"/>
            </a:solidFill>
          </a:ln>
        </p:spPr>
        <p:txBody>
          <a:bodyPr wrap="square" rtlCol="0">
            <a:spAutoFit/>
          </a:bodyPr>
          <a:lstStyle/>
          <a:p>
            <a:pPr algn="ctr"/>
            <a:r>
              <a:rPr lang="en-US" sz="3600" dirty="0"/>
              <a:t>Giftedness or hardworking? </a:t>
            </a:r>
          </a:p>
        </p:txBody>
      </p:sp>
      <p:sp>
        <p:nvSpPr>
          <p:cNvPr id="4" name="TextBox 3"/>
          <p:cNvSpPr txBox="1"/>
          <p:nvPr/>
        </p:nvSpPr>
        <p:spPr>
          <a:xfrm>
            <a:off x="753034" y="833717"/>
            <a:ext cx="9466729" cy="5693866"/>
          </a:xfrm>
          <a:prstGeom prst="rect">
            <a:avLst/>
          </a:prstGeom>
          <a:noFill/>
        </p:spPr>
        <p:txBody>
          <a:bodyPr wrap="square" rtlCol="0">
            <a:spAutoFit/>
          </a:bodyPr>
          <a:lstStyle/>
          <a:p>
            <a:r>
              <a:rPr lang="en-US" sz="2800" b="1" dirty="0" smtClean="0"/>
              <a:t>Studies Indicate:</a:t>
            </a:r>
          </a:p>
          <a:p>
            <a:pPr marL="914400" lvl="1" indent="-457200">
              <a:buFont typeface="Arial" panose="020B0604020202020204" pitchFamily="34" charset="0"/>
              <a:buChar char="•"/>
            </a:pPr>
            <a:r>
              <a:rPr lang="en-US" sz="2800" b="1" dirty="0" smtClean="0"/>
              <a:t>It </a:t>
            </a:r>
            <a:r>
              <a:rPr lang="en-US" sz="2800" b="1" dirty="0"/>
              <a:t>Is about </a:t>
            </a:r>
            <a:r>
              <a:rPr lang="en-US" sz="2800" b="1" i="1" dirty="0"/>
              <a:t>hard</a:t>
            </a:r>
            <a:r>
              <a:rPr lang="en-US" sz="2800" b="1" dirty="0"/>
              <a:t> work:</a:t>
            </a:r>
            <a:r>
              <a:rPr lang="en-US" sz="2800" dirty="0"/>
              <a:t> The greatest predictor of success is </a:t>
            </a:r>
            <a:r>
              <a:rPr lang="en-US" sz="2800" dirty="0" smtClean="0"/>
              <a:t>            how </a:t>
            </a:r>
            <a:r>
              <a:rPr lang="en-US" sz="2800" dirty="0"/>
              <a:t>many hours are devoted to any goal. It is the hard work behind their </a:t>
            </a:r>
            <a:r>
              <a:rPr lang="en-US" sz="2800" dirty="0">
                <a:solidFill>
                  <a:srgbClr val="FF0000"/>
                </a:solidFill>
              </a:rPr>
              <a:t>natural abilities </a:t>
            </a:r>
            <a:r>
              <a:rPr lang="en-US" sz="2800" dirty="0"/>
              <a:t>that will guarantee their life-long success. </a:t>
            </a:r>
            <a:endParaRPr lang="en-US" sz="2800" dirty="0" smtClean="0"/>
          </a:p>
          <a:p>
            <a:endParaRPr lang="en-US" sz="2800" dirty="0" smtClean="0"/>
          </a:p>
          <a:p>
            <a:pPr algn="ctr"/>
            <a:r>
              <a:rPr lang="en-US" sz="2800" b="1" dirty="0" smtClean="0"/>
              <a:t>Little </a:t>
            </a:r>
            <a:r>
              <a:rPr lang="en-US" sz="2800" b="1" dirty="0"/>
              <a:t>life message:</a:t>
            </a:r>
            <a:r>
              <a:rPr lang="en-US" sz="2800" dirty="0"/>
              <a:t> </a:t>
            </a:r>
            <a:endParaRPr lang="en-US" sz="2800" dirty="0" smtClean="0"/>
          </a:p>
          <a:p>
            <a:pPr algn="ctr"/>
            <a:r>
              <a:rPr lang="en-US" sz="2800" dirty="0" smtClean="0"/>
              <a:t>Teach </a:t>
            </a:r>
            <a:r>
              <a:rPr lang="en-US" sz="2800" dirty="0"/>
              <a:t>your children that if they work </a:t>
            </a:r>
            <a:r>
              <a:rPr lang="en-US" sz="2800" dirty="0" smtClean="0"/>
              <a:t>hard enough </a:t>
            </a:r>
            <a:r>
              <a:rPr lang="en-US" sz="2800" dirty="0"/>
              <a:t>they can achieve all their dreams</a:t>
            </a:r>
            <a:r>
              <a:rPr lang="en-US" sz="2800" dirty="0" smtClean="0"/>
              <a:t>.</a:t>
            </a:r>
          </a:p>
          <a:p>
            <a:pPr algn="ctr"/>
            <a:endParaRPr lang="en-US" sz="2800" dirty="0" smtClean="0"/>
          </a:p>
          <a:p>
            <a:pPr algn="ctr"/>
            <a:r>
              <a:rPr lang="en-US" sz="2800" dirty="0" smtClean="0">
                <a:solidFill>
                  <a:srgbClr val="FF0000"/>
                </a:solidFill>
              </a:rPr>
              <a:t>DO NOT RELY ON YOUR NATURAL GIFTEDNNESS</a:t>
            </a:r>
          </a:p>
          <a:p>
            <a:r>
              <a:rPr lang="en-US" sz="2800" dirty="0"/>
              <a:t/>
            </a:r>
            <a:br>
              <a:rPr lang="en-US" sz="2800" dirty="0"/>
            </a:br>
            <a:endParaRPr 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0821" y="4619064"/>
            <a:ext cx="2857500" cy="1600200"/>
          </a:xfrm>
          <a:prstGeom prst="rect">
            <a:avLst/>
          </a:prstGeom>
        </p:spPr>
      </p:pic>
    </p:spTree>
    <p:extLst>
      <p:ext uri="{BB962C8B-B14F-4D97-AF65-F5344CB8AC3E}">
        <p14:creationId xmlns:p14="http://schemas.microsoft.com/office/powerpoint/2010/main" val="372418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anose="020B0604020202020204" pitchFamily="34" charset="0"/>
                <a:cs typeface="B Nazanin" panose="00000400000000000000" pitchFamily="2" charset="-78"/>
              </a:defRPr>
            </a:lvl1pPr>
            <a:lvl2pPr marL="742950" indent="-285750" eaLnBrk="0" hangingPunct="0">
              <a:defRPr sz="2800">
                <a:solidFill>
                  <a:schemeClr val="tx1"/>
                </a:solidFill>
                <a:latin typeface="Arial" panose="020B0604020202020204" pitchFamily="34" charset="0"/>
                <a:cs typeface="B Nazanin" panose="00000400000000000000" pitchFamily="2" charset="-78"/>
              </a:defRPr>
            </a:lvl2pPr>
            <a:lvl3pPr marL="1143000" indent="-228600" eaLnBrk="0" hangingPunct="0">
              <a:defRPr sz="2800">
                <a:solidFill>
                  <a:schemeClr val="tx1"/>
                </a:solidFill>
                <a:latin typeface="Arial" panose="020B0604020202020204" pitchFamily="34" charset="0"/>
                <a:cs typeface="B Nazanin" panose="00000400000000000000" pitchFamily="2" charset="-78"/>
              </a:defRPr>
            </a:lvl3pPr>
            <a:lvl4pPr marL="1600200" indent="-228600" eaLnBrk="0" hangingPunct="0">
              <a:defRPr sz="2800">
                <a:solidFill>
                  <a:schemeClr val="tx1"/>
                </a:solidFill>
                <a:latin typeface="Arial" panose="020B0604020202020204" pitchFamily="34" charset="0"/>
                <a:cs typeface="B Nazanin" panose="00000400000000000000" pitchFamily="2" charset="-78"/>
              </a:defRPr>
            </a:lvl4pPr>
            <a:lvl5pPr marL="2057400" indent="-228600" eaLnBrk="0" hangingPunct="0">
              <a:defRPr sz="2800">
                <a:solidFill>
                  <a:schemeClr val="tx1"/>
                </a:solidFill>
                <a:latin typeface="Arial" panose="020B0604020202020204" pitchFamily="34" charset="0"/>
                <a:cs typeface="B Nazanin" panose="00000400000000000000" pitchFamily="2" charset="-78"/>
              </a:defRPr>
            </a:lvl5pPr>
            <a:lvl6pPr marL="25146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6pPr>
            <a:lvl7pPr marL="29718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7pPr>
            <a:lvl8pPr marL="34290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8pPr>
            <a:lvl9pPr marL="38862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9pPr>
          </a:lstStyle>
          <a:p>
            <a:pPr eaLnBrk="1" hangingPunct="1"/>
            <a:fld id="{65C8D7CF-031E-4DCC-B7A4-F5B5B022B05B}" type="slidenum">
              <a:rPr lang="en-US" sz="1200">
                <a:latin typeface="B Nazanin" panose="00000400000000000000" pitchFamily="2" charset="-78"/>
              </a:rPr>
              <a:pPr eaLnBrk="1" hangingPunct="1"/>
              <a:t>7</a:t>
            </a:fld>
            <a:endParaRPr lang="en-US" sz="1200">
              <a:latin typeface="B Nazanin" panose="00000400000000000000" pitchFamily="2" charset="-78"/>
            </a:endParaRPr>
          </a:p>
        </p:txBody>
      </p:sp>
      <p:sp>
        <p:nvSpPr>
          <p:cNvPr id="2" name="TextBox 1"/>
          <p:cNvSpPr txBox="1"/>
          <p:nvPr/>
        </p:nvSpPr>
        <p:spPr>
          <a:xfrm>
            <a:off x="2074208" y="296796"/>
            <a:ext cx="7200900" cy="646331"/>
          </a:xfrm>
          <a:prstGeom prst="rect">
            <a:avLst/>
          </a:prstGeom>
          <a:blipFill>
            <a:blip r:embed="rId2"/>
            <a:tile tx="0" ty="0" sx="100000" sy="100000" flip="none" algn="tl"/>
          </a:blipFill>
        </p:spPr>
        <p:txBody>
          <a:bodyPr wrap="square" rtlCol="0">
            <a:spAutoFit/>
          </a:bodyPr>
          <a:lstStyle/>
          <a:p>
            <a:pPr algn="ctr"/>
            <a:r>
              <a:rPr lang="en-US" sz="3600" dirty="0" smtClean="0"/>
              <a:t>What are gifted challenge?</a:t>
            </a:r>
          </a:p>
        </p:txBody>
      </p:sp>
      <p:sp>
        <p:nvSpPr>
          <p:cNvPr id="4" name="TextBox 3"/>
          <p:cNvSpPr txBox="1"/>
          <p:nvPr/>
        </p:nvSpPr>
        <p:spPr>
          <a:xfrm>
            <a:off x="692523" y="1324535"/>
            <a:ext cx="9964271" cy="6124754"/>
          </a:xfrm>
          <a:prstGeom prst="rect">
            <a:avLst/>
          </a:prstGeom>
          <a:noFill/>
        </p:spPr>
        <p:txBody>
          <a:bodyPr wrap="square" rtlCol="0">
            <a:spAutoFit/>
          </a:bodyPr>
          <a:lstStyle/>
          <a:p>
            <a:pPr marL="285750" indent="-285750">
              <a:buFont typeface="Arial" panose="020B0604020202020204" pitchFamily="34" charset="0"/>
              <a:buChar char="•"/>
            </a:pPr>
            <a:r>
              <a:rPr lang="en-US" sz="2800" dirty="0"/>
              <a:t> </a:t>
            </a:r>
            <a:r>
              <a:rPr lang="en-US" sz="2800" b="1" dirty="0" smtClean="0"/>
              <a:t>Introvert: They are most likely shows shy, strict in get friends, …</a:t>
            </a:r>
            <a:endParaRPr lang="en-US" sz="2800" b="1" dirty="0"/>
          </a:p>
          <a:p>
            <a:pPr marL="285750" indent="-285750">
              <a:buFont typeface="Arial" panose="020B0604020202020204" pitchFamily="34" charset="0"/>
              <a:buChar char="•"/>
            </a:pPr>
            <a:r>
              <a:rPr lang="en-US" sz="2800" b="1" dirty="0" smtClean="0"/>
              <a:t>Labeling as gifted may press her for good result despite her interest, ability, and choice.</a:t>
            </a:r>
          </a:p>
          <a:p>
            <a:pPr marL="285750" indent="-285750">
              <a:buFont typeface="Arial" panose="020B0604020202020204" pitchFamily="34" charset="0"/>
              <a:buChar char="•"/>
            </a:pPr>
            <a:r>
              <a:rPr lang="en-US" sz="2800" b="1" dirty="0" smtClean="0"/>
              <a:t>Being labeled as gifted in an area may limit her to choose fun things</a:t>
            </a:r>
          </a:p>
          <a:p>
            <a:pPr marL="285750" lvl="1" indent="-285750">
              <a:buFont typeface="Arial" panose="020B0604020202020204" pitchFamily="34" charset="0"/>
              <a:buChar char="•"/>
            </a:pPr>
            <a:r>
              <a:rPr lang="en-US" sz="2800" b="1" dirty="0"/>
              <a:t> Labeled kids have more emotional problems </a:t>
            </a:r>
            <a:r>
              <a:rPr lang="en-US" sz="2800" b="1" dirty="0" smtClean="0"/>
              <a:t>compare </a:t>
            </a:r>
            <a:r>
              <a:rPr lang="en-US" sz="2800" b="1" dirty="0"/>
              <a:t>to </a:t>
            </a:r>
            <a:r>
              <a:rPr lang="en-US" sz="2800" b="1" dirty="0" smtClean="0"/>
              <a:t>unlabeled </a:t>
            </a:r>
            <a:r>
              <a:rPr lang="en-US" sz="2800" b="1" dirty="0"/>
              <a:t>as gifted ( freeman, J. 2004)</a:t>
            </a:r>
          </a:p>
          <a:p>
            <a:pPr marL="285750" lvl="1" indent="-285750">
              <a:buFont typeface="Arial" panose="020B0604020202020204" pitchFamily="34" charset="0"/>
              <a:buChar char="•"/>
            </a:pPr>
            <a:r>
              <a:rPr lang="en-US" sz="2800" b="1" dirty="0"/>
              <a:t> </a:t>
            </a:r>
            <a:r>
              <a:rPr lang="en-US" sz="2800" b="1" dirty="0" smtClean="0"/>
              <a:t>Entitlement: They believe they deserve more than others</a:t>
            </a:r>
            <a:endParaRPr lang="en-US" sz="2800" b="1" dirty="0"/>
          </a:p>
          <a:p>
            <a:pPr marL="285750" lvl="1" indent="-285750">
              <a:buFont typeface="Arial" panose="020B0604020202020204" pitchFamily="34" charset="0"/>
              <a:buChar char="•"/>
            </a:pPr>
            <a:r>
              <a:rPr lang="en-US" sz="2800" b="1" dirty="0" smtClean="0"/>
              <a:t>They expect success </a:t>
            </a:r>
            <a:r>
              <a:rPr lang="en-US" sz="2800" b="1" dirty="0"/>
              <a:t>without effort</a:t>
            </a:r>
          </a:p>
          <a:p>
            <a:pPr marL="285750" lvl="1" indent="-285750">
              <a:buFont typeface="Arial" panose="020B0604020202020204" pitchFamily="34" charset="0"/>
              <a:buChar char="•"/>
            </a:pPr>
            <a:r>
              <a:rPr lang="en-US" sz="2800" b="1" dirty="0"/>
              <a:t>Soon they are the same as everyone else</a:t>
            </a:r>
          </a:p>
          <a:p>
            <a:pPr marL="285750" lvl="1" indent="-285750">
              <a:buFont typeface="Arial" panose="020B0604020202020204" pitchFamily="34" charset="0"/>
              <a:buChar char="•"/>
            </a:pPr>
            <a:r>
              <a:rPr lang="en-US" sz="2800" b="1" dirty="0"/>
              <a:t>unearned </a:t>
            </a:r>
            <a:r>
              <a:rPr lang="en-US" sz="2800" b="1" dirty="0" smtClean="0"/>
              <a:t>status: The people may not appreciate them due to the fact that they did not earn what they have.</a:t>
            </a:r>
            <a:endParaRPr lang="en-US" sz="2800" b="1" dirty="0"/>
          </a:p>
          <a:p>
            <a:pPr marL="285750" indent="-285750">
              <a:buFont typeface="Arial" panose="020B0604020202020204" pitchFamily="34" charset="0"/>
              <a:buChar char="•"/>
            </a:pPr>
            <a:endParaRPr lang="en-US" sz="2800" b="1" dirty="0" smtClean="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408088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anose="020B0604020202020204" pitchFamily="34" charset="0"/>
                <a:cs typeface="B Nazanin" panose="00000400000000000000" pitchFamily="2" charset="-78"/>
              </a:defRPr>
            </a:lvl1pPr>
            <a:lvl2pPr marL="742950" indent="-285750" eaLnBrk="0" hangingPunct="0">
              <a:defRPr sz="2800">
                <a:solidFill>
                  <a:schemeClr val="tx1"/>
                </a:solidFill>
                <a:latin typeface="Arial" panose="020B0604020202020204" pitchFamily="34" charset="0"/>
                <a:cs typeface="B Nazanin" panose="00000400000000000000" pitchFamily="2" charset="-78"/>
              </a:defRPr>
            </a:lvl2pPr>
            <a:lvl3pPr marL="1143000" indent="-228600" eaLnBrk="0" hangingPunct="0">
              <a:defRPr sz="2800">
                <a:solidFill>
                  <a:schemeClr val="tx1"/>
                </a:solidFill>
                <a:latin typeface="Arial" panose="020B0604020202020204" pitchFamily="34" charset="0"/>
                <a:cs typeface="B Nazanin" panose="00000400000000000000" pitchFamily="2" charset="-78"/>
              </a:defRPr>
            </a:lvl3pPr>
            <a:lvl4pPr marL="1600200" indent="-228600" eaLnBrk="0" hangingPunct="0">
              <a:defRPr sz="2800">
                <a:solidFill>
                  <a:schemeClr val="tx1"/>
                </a:solidFill>
                <a:latin typeface="Arial" panose="020B0604020202020204" pitchFamily="34" charset="0"/>
                <a:cs typeface="B Nazanin" panose="00000400000000000000" pitchFamily="2" charset="-78"/>
              </a:defRPr>
            </a:lvl4pPr>
            <a:lvl5pPr marL="2057400" indent="-228600" eaLnBrk="0" hangingPunct="0">
              <a:defRPr sz="2800">
                <a:solidFill>
                  <a:schemeClr val="tx1"/>
                </a:solidFill>
                <a:latin typeface="Arial" panose="020B0604020202020204" pitchFamily="34" charset="0"/>
                <a:cs typeface="B Nazanin" panose="00000400000000000000" pitchFamily="2" charset="-78"/>
              </a:defRPr>
            </a:lvl5pPr>
            <a:lvl6pPr marL="25146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6pPr>
            <a:lvl7pPr marL="29718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7pPr>
            <a:lvl8pPr marL="34290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8pPr>
            <a:lvl9pPr marL="3886200" indent="-228600" algn="ctr" rtl="1" eaLnBrk="0" fontAlgn="base" hangingPunct="0">
              <a:spcBef>
                <a:spcPct val="0"/>
              </a:spcBef>
              <a:spcAft>
                <a:spcPct val="0"/>
              </a:spcAft>
              <a:defRPr sz="2800">
                <a:solidFill>
                  <a:schemeClr val="tx1"/>
                </a:solidFill>
                <a:latin typeface="Arial" panose="020B0604020202020204" pitchFamily="34" charset="0"/>
                <a:cs typeface="B Nazanin" panose="00000400000000000000" pitchFamily="2" charset="-78"/>
              </a:defRPr>
            </a:lvl9pPr>
          </a:lstStyle>
          <a:p>
            <a:pPr eaLnBrk="1" hangingPunct="1"/>
            <a:fld id="{65C8D7CF-031E-4DCC-B7A4-F5B5B022B05B}" type="slidenum">
              <a:rPr lang="en-US" sz="1200">
                <a:latin typeface="B Nazanin" panose="00000400000000000000" pitchFamily="2" charset="-78"/>
              </a:rPr>
              <a:pPr eaLnBrk="1" hangingPunct="1"/>
              <a:t>8</a:t>
            </a:fld>
            <a:endParaRPr lang="en-US" sz="1200">
              <a:latin typeface="B Nazanin" panose="00000400000000000000" pitchFamily="2" charset="-78"/>
            </a:endParaRPr>
          </a:p>
        </p:txBody>
      </p:sp>
      <p:sp>
        <p:nvSpPr>
          <p:cNvPr id="2" name="TextBox 1"/>
          <p:cNvSpPr txBox="1"/>
          <p:nvPr/>
        </p:nvSpPr>
        <p:spPr>
          <a:xfrm>
            <a:off x="497539" y="100853"/>
            <a:ext cx="9858403" cy="646331"/>
          </a:xfrm>
          <a:prstGeom prst="rect">
            <a:avLst/>
          </a:prstGeom>
          <a:blipFill>
            <a:blip r:embed="rId2"/>
            <a:tile tx="0" ty="0" sx="100000" sy="100000" flip="none" algn="tl"/>
          </a:blipFill>
        </p:spPr>
        <p:txBody>
          <a:bodyPr wrap="square" rtlCol="0">
            <a:spAutoFit/>
          </a:bodyPr>
          <a:lstStyle/>
          <a:p>
            <a:pPr algn="ctr"/>
            <a:r>
              <a:rPr lang="en-US" sz="3600" dirty="0" smtClean="0"/>
              <a:t>Gifted-Oriented </a:t>
            </a:r>
            <a:r>
              <a:rPr lang="en-US" sz="3600" dirty="0"/>
              <a:t>E</a:t>
            </a:r>
            <a:r>
              <a:rPr lang="en-US" sz="3600" dirty="0" smtClean="0"/>
              <a:t>ducation </a:t>
            </a:r>
            <a:r>
              <a:rPr lang="en-US" sz="3600" dirty="0"/>
              <a:t>S</a:t>
            </a:r>
            <a:r>
              <a:rPr lang="en-US" sz="3600" dirty="0" smtClean="0"/>
              <a:t>ystem </a:t>
            </a:r>
            <a:r>
              <a:rPr lang="en-US" sz="3600" dirty="0"/>
              <a:t>F</a:t>
            </a:r>
            <a:r>
              <a:rPr lang="en-US" sz="3600" dirty="0" smtClean="0"/>
              <a:t>ails</a:t>
            </a:r>
            <a:endParaRPr lang="en-US" sz="3600" dirty="0"/>
          </a:p>
        </p:txBody>
      </p:sp>
      <p:sp>
        <p:nvSpPr>
          <p:cNvPr id="4" name="TextBox 3"/>
          <p:cNvSpPr txBox="1"/>
          <p:nvPr/>
        </p:nvSpPr>
        <p:spPr>
          <a:xfrm>
            <a:off x="632011" y="2218765"/>
            <a:ext cx="9466729" cy="5262979"/>
          </a:xfrm>
          <a:prstGeom prst="rect">
            <a:avLst/>
          </a:prstGeom>
          <a:noFill/>
        </p:spPr>
        <p:txBody>
          <a:bodyPr wrap="square" rtlCol="0">
            <a:spAutoFit/>
          </a:bodyPr>
          <a:lstStyle/>
          <a:p>
            <a:r>
              <a:rPr lang="en-US" sz="2800" dirty="0" smtClean="0"/>
              <a:t> While gifted receive more attention, advantages, rewards, and so on; why not all children try to be one of them?</a:t>
            </a:r>
          </a:p>
          <a:p>
            <a:endParaRPr lang="en-US" sz="2800" dirty="0" smtClean="0"/>
          </a:p>
          <a:p>
            <a:r>
              <a:rPr lang="en-US" sz="2800" dirty="0" smtClean="0"/>
              <a:t>   </a:t>
            </a:r>
          </a:p>
          <a:p>
            <a:endParaRPr lang="en-US" sz="2800" dirty="0"/>
          </a:p>
          <a:p>
            <a:endParaRPr lang="en-US" sz="2800" dirty="0" smtClean="0"/>
          </a:p>
          <a:p>
            <a:pPr algn="ctr"/>
            <a:r>
              <a:rPr lang="en-US" sz="2800" dirty="0" smtClean="0"/>
              <a:t>World is pursuing: Critical Thinking, Communication,      Collaboration, and Creativity. </a:t>
            </a:r>
          </a:p>
          <a:p>
            <a:pPr algn="ctr"/>
            <a:endParaRPr lang="en-US" sz="2800" dirty="0" smtClean="0"/>
          </a:p>
          <a:p>
            <a:pPr algn="ctr"/>
            <a:r>
              <a:rPr lang="en-US" sz="2800" dirty="0"/>
              <a:t>A</a:t>
            </a:r>
            <a:r>
              <a:rPr lang="en-US" sz="2800" dirty="0" smtClean="0"/>
              <a:t>nd competition has no role in this perspective.</a:t>
            </a:r>
          </a:p>
          <a:p>
            <a:pPr marL="285750" indent="-285750">
              <a:buFont typeface="Arial" panose="020B0604020202020204" pitchFamily="34" charset="0"/>
              <a:buChar char="•"/>
            </a:pPr>
            <a:endParaRPr lang="en-US" sz="2800" dirty="0" smtClean="0"/>
          </a:p>
          <a:p>
            <a:pPr marL="285750" indent="-285750">
              <a:buFont typeface="Arial" panose="020B0604020202020204" pitchFamily="34" charset="0"/>
              <a:buChar char="•"/>
            </a:pPr>
            <a:endParaRPr lang="en-US" sz="2800" dirty="0"/>
          </a:p>
        </p:txBody>
      </p:sp>
      <p:pic>
        <p:nvPicPr>
          <p:cNvPr id="6"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787040" y="3057097"/>
            <a:ext cx="2143125" cy="1810739"/>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21170" y="2824583"/>
            <a:ext cx="3117567" cy="2123935"/>
          </a:xfrm>
          <a:prstGeom prst="rect">
            <a:avLst/>
          </a:prstGeom>
        </p:spPr>
      </p:pic>
      <p:sp>
        <p:nvSpPr>
          <p:cNvPr id="3" name="Rounded Rectangle 2"/>
          <p:cNvSpPr/>
          <p:nvPr/>
        </p:nvSpPr>
        <p:spPr>
          <a:xfrm>
            <a:off x="3926541" y="960804"/>
            <a:ext cx="3987053" cy="989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Gifted-Oriented system promote Competition instead of Collaboration</a:t>
            </a:r>
            <a:endParaRPr lang="en-US" sz="2000" dirty="0"/>
          </a:p>
        </p:txBody>
      </p:sp>
    </p:spTree>
    <p:extLst>
      <p:ext uri="{BB962C8B-B14F-4D97-AF65-F5344CB8AC3E}">
        <p14:creationId xmlns:p14="http://schemas.microsoft.com/office/powerpoint/2010/main" val="1809502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6362700" cy="1194734"/>
          </a:xfrm>
          <a:blipFill>
            <a:blip r:embed="rId2"/>
            <a:tile tx="0" ty="0" sx="100000" sy="100000" flip="none" algn="tl"/>
          </a:blipFill>
        </p:spPr>
        <p:txBody>
          <a:bodyPr/>
          <a:lstStyle/>
          <a:p>
            <a:r>
              <a:rPr lang="en-US" b="1" dirty="0" smtClean="0">
                <a:solidFill>
                  <a:schemeClr val="tx1">
                    <a:lumMod val="95000"/>
                    <a:lumOff val="5000"/>
                  </a:schemeClr>
                </a:solidFill>
              </a:rPr>
              <a:t>Why “NO” to Competition? </a:t>
            </a:r>
            <a:endParaRPr lang="en-US" b="1" dirty="0">
              <a:solidFill>
                <a:schemeClr val="tx1">
                  <a:lumMod val="95000"/>
                  <a:lumOff val="5000"/>
                </a:scheme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4298" y="3576639"/>
            <a:ext cx="2143125" cy="2143125"/>
          </a:xfrm>
          <a:prstGeom prst="rect">
            <a:avLst/>
          </a:prstGeom>
        </p:spPr>
      </p:pic>
      <p:sp>
        <p:nvSpPr>
          <p:cNvPr id="3" name="Content Placeholder 2"/>
          <p:cNvSpPr>
            <a:spLocks noGrp="1"/>
          </p:cNvSpPr>
          <p:nvPr>
            <p:ph idx="1"/>
          </p:nvPr>
        </p:nvSpPr>
        <p:spPr>
          <a:xfrm>
            <a:off x="838200" y="2060949"/>
            <a:ext cx="10515600" cy="4351338"/>
          </a:xfrm>
        </p:spPr>
        <p:txBody>
          <a:bodyPr>
            <a:normAutofit/>
          </a:bodyPr>
          <a:lstStyle/>
          <a:p>
            <a:r>
              <a:rPr lang="en-US" dirty="0"/>
              <a:t>Competition is the source of </a:t>
            </a:r>
            <a:r>
              <a:rPr lang="en-US" dirty="0" smtClean="0">
                <a:solidFill>
                  <a:srgbClr val="FF0000"/>
                </a:solidFill>
              </a:rPr>
              <a:t>anxiety.</a:t>
            </a:r>
          </a:p>
          <a:p>
            <a:pPr marL="0" indent="0">
              <a:buNone/>
            </a:pPr>
            <a:endParaRPr lang="en-US" dirty="0" smtClean="0"/>
          </a:p>
          <a:p>
            <a:r>
              <a:rPr lang="en-US" dirty="0"/>
              <a:t>Competition is the source of </a:t>
            </a:r>
            <a:r>
              <a:rPr lang="en-US" dirty="0">
                <a:solidFill>
                  <a:srgbClr val="FF0000"/>
                </a:solidFill>
              </a:rPr>
              <a:t>feeling </a:t>
            </a:r>
            <a:r>
              <a:rPr lang="en-US" dirty="0" smtClean="0">
                <a:solidFill>
                  <a:srgbClr val="FF0000"/>
                </a:solidFill>
              </a:rPr>
              <a:t>unable</a:t>
            </a:r>
            <a:r>
              <a:rPr lang="en-US" dirty="0" smtClean="0"/>
              <a:t>, </a:t>
            </a:r>
            <a:r>
              <a:rPr lang="en-US" dirty="0"/>
              <a:t>loosing </a:t>
            </a:r>
            <a:r>
              <a:rPr lang="en-US" dirty="0" smtClean="0"/>
              <a:t>self-esteem </a:t>
            </a:r>
            <a:r>
              <a:rPr lang="en-US" dirty="0"/>
              <a:t>and self-confidence. </a:t>
            </a:r>
          </a:p>
          <a:p>
            <a:endParaRPr lang="en-US" dirty="0" smtClean="0"/>
          </a:p>
          <a:p>
            <a:endParaRPr lang="en-US" dirty="0"/>
          </a:p>
          <a:p>
            <a:endParaRPr lang="en-US" dirty="0" smtClean="0"/>
          </a:p>
          <a:p>
            <a:r>
              <a:rPr lang="en-US" dirty="0" smtClean="0"/>
              <a:t>Concentrate </a:t>
            </a:r>
            <a:r>
              <a:rPr lang="en-US" dirty="0"/>
              <a:t>to be the winner </a:t>
            </a:r>
            <a:r>
              <a:rPr lang="en-US" dirty="0" smtClean="0"/>
              <a:t>prevent </a:t>
            </a:r>
            <a:r>
              <a:rPr lang="en-US" dirty="0">
                <a:solidFill>
                  <a:srgbClr val="FF0000"/>
                </a:solidFill>
              </a:rPr>
              <a:t>learning in depth</a:t>
            </a:r>
            <a:r>
              <a:rPr lang="en-US" dirty="0" smtClean="0"/>
              <a:t>.</a:t>
            </a:r>
          </a:p>
          <a:p>
            <a:endParaRPr lang="en-US" dirty="0"/>
          </a:p>
          <a:p>
            <a:endParaRPr lang="en-US"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0371" y="348165"/>
            <a:ext cx="3520327" cy="2470629"/>
          </a:xfrm>
          <a:prstGeom prst="rect">
            <a:avLst/>
          </a:prstGeom>
        </p:spPr>
      </p:pic>
    </p:spTree>
    <p:extLst>
      <p:ext uri="{BB962C8B-B14F-4D97-AF65-F5344CB8AC3E}">
        <p14:creationId xmlns:p14="http://schemas.microsoft.com/office/powerpoint/2010/main" val="110669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TotalTime>
  <Words>852</Words>
  <Application>Microsoft Office PowerPoint</Application>
  <PresentationFormat>Widescreen</PresentationFormat>
  <Paragraphs>116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 Nazanin</vt:lpstr>
      <vt:lpstr>Calibri</vt:lpstr>
      <vt:lpstr>Calibri Light</vt:lpstr>
      <vt:lpstr>Lotus</vt:lpstr>
      <vt:lpstr>Wingdings</vt:lpstr>
      <vt:lpstr>Office Theme</vt:lpstr>
      <vt:lpstr>PowerPoint Presentation</vt:lpstr>
      <vt:lpstr>Equity, Individual Differences, Sustainable Development, and Giftedness Education  </vt:lpstr>
      <vt:lpstr>PowerPoint Presentation</vt:lpstr>
      <vt:lpstr>Rethinking of Giftedness</vt:lpstr>
      <vt:lpstr>Is Giftedness Good Predictor for Success? </vt:lpstr>
      <vt:lpstr>PowerPoint Presentation</vt:lpstr>
      <vt:lpstr>PowerPoint Presentation</vt:lpstr>
      <vt:lpstr>PowerPoint Presentation</vt:lpstr>
      <vt:lpstr>Why “NO” to Competition? </vt:lpstr>
      <vt:lpstr>Harms caused by Gifted-Oriented Education</vt:lpstr>
      <vt:lpstr>Gifted-Oriented Education and Individual Differences</vt:lpstr>
      <vt:lpstr>Gifted-Oriented system vs. Equity </vt:lpstr>
      <vt:lpstr>PowerPoint Presentation</vt:lpstr>
      <vt:lpstr>In Sum</vt:lpstr>
      <vt:lpstr>SUSTAIABLE DEVELOPMENT</vt:lpstr>
      <vt:lpstr>New Definition for Higher Abilities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yadolla saeednia</dc:creator>
  <cp:lastModifiedBy>yadolla saeednia</cp:lastModifiedBy>
  <cp:revision>56</cp:revision>
  <dcterms:created xsi:type="dcterms:W3CDTF">2018-05-28T19:42:43Z</dcterms:created>
  <dcterms:modified xsi:type="dcterms:W3CDTF">2018-07-08T16:40:23Z</dcterms:modified>
</cp:coreProperties>
</file>