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9" r:id="rId5"/>
    <p:sldId id="258" r:id="rId6"/>
    <p:sldId id="257" r:id="rId7"/>
    <p:sldId id="264" r:id="rId8"/>
    <p:sldId id="265" r:id="rId9"/>
    <p:sldId id="267" r:id="rId10"/>
    <p:sldId id="268" r:id="rId11"/>
    <p:sldId id="263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6A2-347E-41E3-8D91-E4F5F6A0001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825-68FF-4A85-A90B-0A588332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0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6A2-347E-41E3-8D91-E4F5F6A0001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825-68FF-4A85-A90B-0A588332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0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6A2-347E-41E3-8D91-E4F5F6A0001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825-68FF-4A85-A90B-0A588332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6A2-347E-41E3-8D91-E4F5F6A0001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825-68FF-4A85-A90B-0A588332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95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6A2-347E-41E3-8D91-E4F5F6A0001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825-68FF-4A85-A90B-0A588332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6A2-347E-41E3-8D91-E4F5F6A0001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825-68FF-4A85-A90B-0A588332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1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6A2-347E-41E3-8D91-E4F5F6A0001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825-68FF-4A85-A90B-0A588332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0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6A2-347E-41E3-8D91-E4F5F6A0001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825-68FF-4A85-A90B-0A588332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9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6A2-347E-41E3-8D91-E4F5F6A0001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825-68FF-4A85-A90B-0A588332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0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6A2-347E-41E3-8D91-E4F5F6A0001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825-68FF-4A85-A90B-0A588332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3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6A2-347E-41E3-8D91-E4F5F6A0001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825-68FF-4A85-A90B-0A588332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9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B66A2-347E-41E3-8D91-E4F5F6A0001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5A825-68FF-4A85-A90B-0A588332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2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conomy.gov.ru/minec/activity/sections/smallBusines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fasie.ru/competitions/?PROGRAM_ID=13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vc.ru/ec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Развитие </a:t>
            </a:r>
            <a:r>
              <a:rPr lang="ru-RU" sz="3200" b="1" dirty="0"/>
              <a:t>негосударственного сектора </a:t>
            </a:r>
            <a:r>
              <a:rPr lang="ru-RU" sz="3200" b="1" dirty="0" smtClean="0"/>
              <a:t>технического </a:t>
            </a:r>
            <a:r>
              <a:rPr lang="ru-RU" sz="3200" b="1" dirty="0"/>
              <a:t>творчества и исследовательской деятельности учащихся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r"/>
            <a:r>
              <a:rPr lang="ru-RU" b="1" i="1" dirty="0">
                <a:solidFill>
                  <a:schemeClr val="tx1"/>
                </a:solidFill>
              </a:rPr>
              <a:t>Сергей </a:t>
            </a:r>
            <a:r>
              <a:rPr lang="ru-RU" b="1" i="1" dirty="0" smtClean="0">
                <a:solidFill>
                  <a:schemeClr val="tx1"/>
                </a:solidFill>
              </a:rPr>
              <a:t> Косарецкий</a:t>
            </a:r>
            <a:endParaRPr lang="ru-RU" i="1" dirty="0">
              <a:solidFill>
                <a:schemeClr val="tx1"/>
              </a:solidFill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директор </a:t>
            </a:r>
            <a:r>
              <a:rPr lang="ru-RU" i="1" dirty="0">
                <a:solidFill>
                  <a:schemeClr val="tx1"/>
                </a:solidFill>
              </a:rPr>
              <a:t>Центра социально-экономического развития школы Института образования НИУ ВШЭ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7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Эдьютейнмент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Эдьютейнмент</a:t>
            </a:r>
            <a:r>
              <a:rPr lang="ru-RU" dirty="0"/>
              <a:t>» (</a:t>
            </a:r>
            <a:r>
              <a:rPr lang="ru-RU" dirty="0" err="1"/>
              <a:t>edutainment</a:t>
            </a:r>
            <a:r>
              <a:rPr lang="ru-RU" dirty="0"/>
              <a:t>, </a:t>
            </a:r>
            <a:r>
              <a:rPr lang="en-US" dirty="0"/>
              <a:t>education</a:t>
            </a:r>
            <a:r>
              <a:rPr lang="ru-RU" dirty="0"/>
              <a:t> + </a:t>
            </a:r>
            <a:r>
              <a:rPr lang="ru-RU" dirty="0" err="1"/>
              <a:t>entertainment</a:t>
            </a:r>
            <a:r>
              <a:rPr lang="ru-RU" dirty="0"/>
              <a:t>, «учение с увлечением», «учения через развлечение») 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Организации </a:t>
            </a:r>
            <a:r>
              <a:rPr lang="ru-RU" dirty="0"/>
              <a:t>и </a:t>
            </a:r>
            <a:r>
              <a:rPr lang="ru-RU" dirty="0" smtClean="0"/>
              <a:t>программы, совмещающие </a:t>
            </a:r>
            <a:r>
              <a:rPr lang="ru-RU" dirty="0"/>
              <a:t>образовательную и  досуговую (развлекательную) компоненту.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Детские </a:t>
            </a:r>
            <a:r>
              <a:rPr lang="ru-RU" dirty="0"/>
              <a:t>городки профессий, интерактивные музеи и музеи науки, </a:t>
            </a:r>
            <a:r>
              <a:rPr lang="ru-RU" dirty="0" err="1"/>
              <a:t>квесты</a:t>
            </a:r>
            <a:r>
              <a:rPr lang="ru-RU" dirty="0"/>
              <a:t>, мастер-классы, научные шоу.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20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аша\Desktop\ММСО\Образование через развлечение_ММСО (2)_Кар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" y="-26988"/>
            <a:ext cx="9145466" cy="700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40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Прозрачные требования со стороны государства</a:t>
            </a:r>
          </a:p>
          <a:p>
            <a:r>
              <a:rPr lang="ru-RU" dirty="0" smtClean="0"/>
              <a:t>Эффективные механизмы взаимодействия со школами</a:t>
            </a:r>
          </a:p>
          <a:p>
            <a:r>
              <a:rPr lang="ru-RU" dirty="0" smtClean="0"/>
              <a:t>Информационная поддержка государства</a:t>
            </a:r>
          </a:p>
          <a:p>
            <a:r>
              <a:rPr lang="ru-RU" smtClean="0"/>
              <a:t>Упрощения лицензирования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53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Государственная поддержка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Программа государственной поддержки малого и среднего предпринимательства Министерства экономического развития </a:t>
            </a:r>
            <a:r>
              <a:rPr lang="ru-RU" dirty="0" smtClean="0"/>
              <a:t>России</a:t>
            </a:r>
            <a:endParaRPr lang="ru-RU" dirty="0"/>
          </a:p>
          <a:p>
            <a:r>
              <a:rPr lang="ru-RU" dirty="0" smtClean="0"/>
              <a:t>Субсидии на создание Центров </a:t>
            </a:r>
            <a:r>
              <a:rPr lang="ru-RU" dirty="0"/>
              <a:t>молодежного инновационного творчества (ЦМИТ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Некоммерческое </a:t>
            </a:r>
            <a:r>
              <a:rPr lang="ru-RU" dirty="0"/>
              <a:t>использование оборудования детьми и молодежью (студентами) с целью приобретения навыков работы на высокотехнологичном оборудовании и реализации собственных высокотехнологичных </a:t>
            </a:r>
            <a:r>
              <a:rPr lang="ru-RU" dirty="0" err="1"/>
              <a:t>стартапов</a:t>
            </a:r>
            <a:r>
              <a:rPr lang="ru-RU" dirty="0" smtClean="0"/>
              <a:t>.</a:t>
            </a:r>
          </a:p>
          <a:p>
            <a:r>
              <a:rPr lang="ru-RU" dirty="0"/>
              <a:t>325 ЦМИТ  </a:t>
            </a:r>
          </a:p>
          <a:p>
            <a:r>
              <a:rPr lang="ru-RU" dirty="0" smtClean="0"/>
              <a:t>Субсидии из федерального бюджета бюджетам субъектов РФ для оказания государственной поддержки малым и средним предпринимателям на региональном уровне с 2005 года.  </a:t>
            </a:r>
          </a:p>
          <a:p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://economy.gov.ru/minec/activity/sections/smallBusiness/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52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Государственная поддержка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Фонд содействия  развитию малых форм предприятий в научно-технической сфере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Гранты </a:t>
            </a:r>
            <a:r>
              <a:rPr lang="ru-RU" dirty="0" smtClean="0"/>
              <a:t> малым </a:t>
            </a:r>
            <a:r>
              <a:rPr lang="ru-RU" dirty="0"/>
              <a:t>инновационным предприятиям в </a:t>
            </a:r>
            <a:r>
              <a:rPr lang="ru-RU" dirty="0" smtClean="0"/>
              <a:t>размере   на </a:t>
            </a:r>
            <a:r>
              <a:rPr lang="ru-RU" dirty="0"/>
              <a:t>организацию и проведение мероприятий в области научно-технической и инновационной деятельности для школьников и студентов, мероприятий, направленных на реализацию «дорожных карт» НТИ.</a:t>
            </a:r>
          </a:p>
          <a:p>
            <a:pPr algn="just"/>
            <a:r>
              <a:rPr lang="ru-RU" dirty="0"/>
              <a:t> </a:t>
            </a:r>
            <a:r>
              <a:rPr lang="ru-RU" dirty="0" smtClean="0"/>
              <a:t>На </a:t>
            </a:r>
            <a:r>
              <a:rPr lang="ru-RU" dirty="0"/>
              <a:t>реализацию проектов, способствующих вовлечению школьников и студентов в научно-техническую и инновационную деятельность. Работы должны быть направлены на взаимодействие с партнерами по всероссийским и международным мероприятиям, а также включать в себя междисциплинарные направления и межрегиональное взаимодействие.</a:t>
            </a:r>
          </a:p>
          <a:p>
            <a:pPr algn="just"/>
            <a:r>
              <a:rPr lang="ru-RU" u="sng" dirty="0">
                <a:hlinkClick r:id="rId2"/>
              </a:rPr>
              <a:t>http://fasie.ru/competitions/?PROGRAM_ID=131</a:t>
            </a:r>
            <a:endParaRPr lang="ru-RU" dirty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28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Государственная поддержка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АО «Российская венчурная компания» (АО «РВК») — государственный институт развития, один из ключевых инструментов государства в деле построения национальной инновационной системы.  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Инвестиции в развитие дополнительного образования и неформальных форм образования </a:t>
            </a:r>
            <a:r>
              <a:rPr lang="ru-RU" dirty="0" smtClean="0"/>
              <a:t>  </a:t>
            </a:r>
            <a:r>
              <a:rPr lang="ru-RU" dirty="0"/>
              <a:t>при наличии проектов решающих задачи </a:t>
            </a:r>
            <a:r>
              <a:rPr lang="ru-RU" dirty="0" smtClean="0"/>
              <a:t>Национальной технологической инициативы.</a:t>
            </a:r>
            <a:endParaRPr lang="ru-RU" dirty="0"/>
          </a:p>
          <a:p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://www.rvc.ru/eco/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89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Негосударственный сектор 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1454 организации, 2,6% от числа организаций, 1,7% от числа услуг </a:t>
            </a:r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    (статистика, 1-ДОД, 2017)</a:t>
            </a:r>
          </a:p>
          <a:p>
            <a:pPr marL="0" indent="0" algn="just">
              <a:buNone/>
            </a:pPr>
            <a:r>
              <a:rPr lang="ru-RU" sz="2600" dirty="0" smtClean="0"/>
              <a:t>Естественнонаучных </a:t>
            </a:r>
            <a:r>
              <a:rPr lang="ru-RU" sz="2600" dirty="0"/>
              <a:t>программ </a:t>
            </a:r>
            <a:r>
              <a:rPr lang="ru-RU" sz="2600" dirty="0" smtClean="0"/>
              <a:t> - </a:t>
            </a:r>
            <a:r>
              <a:rPr lang="ru-RU" sz="2600" dirty="0" smtClean="0">
                <a:solidFill>
                  <a:srgbClr val="FF0000"/>
                </a:solidFill>
              </a:rPr>
              <a:t>15,8</a:t>
            </a:r>
            <a:r>
              <a:rPr lang="ru-RU" sz="2600" dirty="0">
                <a:solidFill>
                  <a:srgbClr val="FF0000"/>
                </a:solidFill>
              </a:rPr>
              <a:t>%</a:t>
            </a:r>
            <a:r>
              <a:rPr lang="ru-RU" sz="2600" dirty="0"/>
              <a:t> от общего числа </a:t>
            </a:r>
            <a:r>
              <a:rPr lang="ru-RU" sz="2600" dirty="0" smtClean="0"/>
              <a:t>услуг!</a:t>
            </a:r>
          </a:p>
          <a:p>
            <a:r>
              <a:rPr lang="ru-RU" dirty="0" smtClean="0"/>
              <a:t>Охват 12,7</a:t>
            </a:r>
            <a:r>
              <a:rPr lang="ru-RU" dirty="0"/>
              <a:t>% </a:t>
            </a:r>
            <a:r>
              <a:rPr lang="ru-RU" dirty="0" smtClean="0"/>
              <a:t>детей (17</a:t>
            </a:r>
            <a:r>
              <a:rPr lang="ru-RU" dirty="0"/>
              <a:t>% - в городах с населением 1 млн. и выше</a:t>
            </a:r>
            <a:r>
              <a:rPr lang="ru-RU" dirty="0" smtClean="0"/>
              <a:t>)  </a:t>
            </a:r>
            <a:r>
              <a:rPr lang="ru-RU" sz="2200" dirty="0" smtClean="0"/>
              <a:t>(Мониторинг экономики образования, 2016)</a:t>
            </a:r>
            <a:endParaRPr lang="ru-RU" sz="22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809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862" y="2023929"/>
            <a:ext cx="8507288" cy="442940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000" b="1" dirty="0" err="1" smtClean="0"/>
              <a:t>ГлобалЛаб</a:t>
            </a:r>
            <a:r>
              <a:rPr lang="ru-RU" sz="4000" b="1" dirty="0" smtClean="0"/>
              <a:t> </a:t>
            </a:r>
            <a:r>
              <a:rPr lang="ru-RU" sz="4000" dirty="0" smtClean="0"/>
              <a:t> - </a:t>
            </a:r>
            <a:r>
              <a:rPr lang="ru-RU" sz="4000" b="1" dirty="0" smtClean="0"/>
              <a:t>Он-л</a:t>
            </a:r>
            <a:r>
              <a:rPr lang="en-US" sz="4000" b="1" dirty="0" err="1" smtClean="0"/>
              <a:t>айн-плат</a:t>
            </a:r>
            <a:r>
              <a:rPr lang="ru-RU" sz="4000" b="1" dirty="0" smtClean="0"/>
              <a:t>ф</a:t>
            </a:r>
            <a:r>
              <a:rPr lang="en-US" sz="4000" b="1" dirty="0" err="1" smtClean="0"/>
              <a:t>орма</a:t>
            </a:r>
            <a:r>
              <a:rPr lang="en-US" sz="4000" b="1" dirty="0" smtClean="0"/>
              <a:t> </a:t>
            </a:r>
            <a:r>
              <a:rPr lang="ru-RU" sz="4000" b="1" dirty="0" smtClean="0"/>
              <a:t> </a:t>
            </a:r>
            <a:r>
              <a:rPr lang="en-US" sz="4000" b="1" dirty="0" err="1"/>
              <a:t>исследова</a:t>
            </a:r>
            <a:r>
              <a:rPr lang="ru-RU" sz="4000" b="1" dirty="0" err="1"/>
              <a:t>тельской</a:t>
            </a:r>
            <a:r>
              <a:rPr lang="ru-RU" sz="4000" b="1" dirty="0"/>
              <a:t> деятельности  </a:t>
            </a:r>
            <a:r>
              <a:rPr lang="ru-RU" sz="4000" b="1" dirty="0" smtClean="0"/>
              <a:t>школьников</a:t>
            </a:r>
          </a:p>
          <a:p>
            <a:pPr marL="0" indent="0" algn="just">
              <a:buNone/>
            </a:pPr>
            <a:endParaRPr lang="ru-RU" sz="3100" dirty="0" smtClean="0"/>
          </a:p>
          <a:p>
            <a:pPr marL="0" indent="0" algn="just">
              <a:buNone/>
            </a:pPr>
            <a:endParaRPr lang="ru-RU" sz="31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dirty="0" smtClean="0"/>
              <a:t>2100 проектов</a:t>
            </a:r>
            <a:r>
              <a:rPr lang="en-US" sz="3300" dirty="0" smtClean="0"/>
              <a:t>,</a:t>
            </a:r>
            <a:r>
              <a:rPr lang="ru-RU" sz="3300" dirty="0" smtClean="0"/>
              <a:t> </a:t>
            </a:r>
            <a:r>
              <a:rPr lang="ru-RU" sz="3300" dirty="0"/>
              <a:t>24 проектных курса </a:t>
            </a:r>
            <a:r>
              <a:rPr lang="ru-RU" sz="3300" dirty="0" smtClean="0"/>
              <a:t>по </a:t>
            </a:r>
            <a:r>
              <a:rPr lang="ru-RU" sz="3300" dirty="0"/>
              <a:t>различным предметам для 1-9 классов </a:t>
            </a:r>
            <a:r>
              <a:rPr lang="ru-RU" sz="3300" dirty="0" smtClean="0"/>
              <a:t> </a:t>
            </a:r>
            <a:endParaRPr lang="en-US" sz="33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dirty="0" smtClean="0"/>
              <a:t>13</a:t>
            </a:r>
            <a:r>
              <a:rPr lang="ru-RU" sz="3300" dirty="0"/>
              <a:t> кружков для внеурочной деятельности, 8 программ для дополнительного образования.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dirty="0"/>
              <a:t>Проекты, конкурсы и акции объединяют школьников и учителей разных стран и регионов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dirty="0"/>
              <a:t> </a:t>
            </a:r>
            <a:r>
              <a:rPr lang="ru-RU" sz="3300" dirty="0" smtClean="0"/>
              <a:t>36 стран (3 языка)</a:t>
            </a:r>
            <a:endParaRPr lang="ru-RU" sz="33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dirty="0" smtClean="0"/>
              <a:t>176 </a:t>
            </a:r>
            <a:r>
              <a:rPr lang="ru-RU" sz="3300" dirty="0"/>
              <a:t>тыс. человек </a:t>
            </a:r>
          </a:p>
          <a:p>
            <a:pPr marL="0" indent="0" algn="just">
              <a:buNone/>
            </a:pPr>
            <a:endParaRPr lang="ru-RU" sz="3300" dirty="0" smtClean="0"/>
          </a:p>
          <a:p>
            <a:pPr algn="just"/>
            <a:r>
              <a:rPr lang="ru-RU" sz="3300" dirty="0" smtClean="0"/>
              <a:t>Партнер </a:t>
            </a:r>
            <a:r>
              <a:rPr lang="ru-RU" sz="3300" dirty="0" err="1"/>
              <a:t>Discovery</a:t>
            </a:r>
            <a:r>
              <a:rPr lang="ru-RU" sz="3300" dirty="0"/>
              <a:t> </a:t>
            </a:r>
            <a:r>
              <a:rPr lang="ru-RU" sz="3300" dirty="0" err="1"/>
              <a:t>Education</a:t>
            </a:r>
            <a:endParaRPr lang="ru-RU" sz="3300" dirty="0"/>
          </a:p>
          <a:p>
            <a:pPr algn="just"/>
            <a:r>
              <a:rPr lang="ru-RU" sz="3300" dirty="0"/>
              <a:t>В</a:t>
            </a:r>
            <a:r>
              <a:rPr lang="ru-RU" sz="3300" dirty="0" smtClean="0"/>
              <a:t>ходит </a:t>
            </a:r>
            <a:r>
              <a:rPr lang="ru-RU" sz="3300" dirty="0"/>
              <a:t>в 100 лучших мировых инноваций в сфере образования </a:t>
            </a:r>
            <a:r>
              <a:rPr lang="ru-RU" sz="3300" dirty="0" smtClean="0"/>
              <a:t>(</a:t>
            </a:r>
            <a:r>
              <a:rPr lang="ru-RU" sz="3300" dirty="0" err="1" smtClean="0"/>
              <a:t>HundrED</a:t>
            </a:r>
            <a:r>
              <a:rPr lang="ru-RU" sz="3300" dirty="0" smtClean="0"/>
              <a:t>)</a:t>
            </a:r>
            <a:endParaRPr lang="ru-RU" sz="3300" dirty="0"/>
          </a:p>
          <a:p>
            <a:pPr algn="just"/>
            <a:r>
              <a:rPr lang="ru-RU" sz="3300" dirty="0"/>
              <a:t>Победитель облачного гранта от </a:t>
            </a:r>
            <a:r>
              <a:rPr lang="ru-RU" sz="3300" dirty="0" err="1"/>
              <a:t>Microsoft</a:t>
            </a:r>
            <a:r>
              <a:rPr lang="ru-RU" sz="3300" dirty="0"/>
              <a:t> в номинации «Лучший облачный </a:t>
            </a:r>
            <a:r>
              <a:rPr lang="ru-RU" sz="3300" dirty="0" err="1"/>
              <a:t>стартап</a:t>
            </a:r>
            <a:r>
              <a:rPr lang="ru-RU" sz="3300" dirty="0" smtClean="0"/>
              <a:t>»</a:t>
            </a:r>
            <a:endParaRPr lang="ru-RU" sz="3300" dirty="0"/>
          </a:p>
          <a:p>
            <a:pPr marL="0" indent="0">
              <a:buNone/>
            </a:pPr>
            <a:endParaRPr lang="ru-RU" sz="3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2600"/>
            <a:ext cx="7704856" cy="16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876"/>
            <a:ext cx="5858372" cy="149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44824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Сеть кружков </a:t>
            </a:r>
            <a:r>
              <a:rPr lang="en-US" sz="2400" b="1" dirty="0" err="1" smtClean="0"/>
              <a:t>программирования</a:t>
            </a:r>
            <a:r>
              <a:rPr lang="en-US" sz="2400" b="1" dirty="0"/>
              <a:t>, </a:t>
            </a:r>
            <a:r>
              <a:rPr lang="en-US" sz="2400" b="1" dirty="0" err="1"/>
              <a:t>робототехники</a:t>
            </a:r>
            <a:r>
              <a:rPr lang="en-US" sz="2400" b="1" dirty="0"/>
              <a:t> и </a:t>
            </a:r>
            <a:r>
              <a:rPr lang="en-US" sz="2400" b="1" dirty="0" smtClean="0"/>
              <a:t>3D-печати</a:t>
            </a:r>
            <a:endParaRPr lang="ru-RU" sz="2400" b="1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Открытые мастерские </a:t>
            </a:r>
            <a:r>
              <a:rPr lang="ru-RU" sz="2400" dirty="0" err="1" smtClean="0"/>
              <a:t>ФабЛаб</a:t>
            </a:r>
            <a:endParaRPr lang="ru-RU" sz="2400" dirty="0" smtClean="0"/>
          </a:p>
          <a:p>
            <a:pPr algn="just"/>
            <a:r>
              <a:rPr lang="ru-RU" sz="2400" dirty="0" smtClean="0"/>
              <a:t>Обучение креативному программированию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12  стран</a:t>
            </a:r>
            <a:endParaRPr lang="ru-RU" sz="2400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/>
              <a:t>11 </a:t>
            </a:r>
            <a:r>
              <a:rPr lang="en-US" sz="2400" dirty="0" err="1"/>
              <a:t>мегаполис</a:t>
            </a:r>
            <a:r>
              <a:rPr lang="ru-RU" sz="2400" dirty="0" err="1"/>
              <a:t>ов</a:t>
            </a:r>
            <a:r>
              <a:rPr lang="en-US" sz="2400" dirty="0"/>
              <a:t> </a:t>
            </a:r>
            <a:r>
              <a:rPr lang="en-US" sz="2400" dirty="0" err="1" smtClean="0"/>
              <a:t>России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150 образовательных организаций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</a:rPr>
              <a:t>10 тысяч+ детей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В </a:t>
            </a:r>
            <a:r>
              <a:rPr lang="en-US" sz="2400" dirty="0" err="1"/>
              <a:t>рамках</a:t>
            </a:r>
            <a:r>
              <a:rPr lang="en-US" sz="2400" dirty="0"/>
              <a:t> </a:t>
            </a:r>
            <a:r>
              <a:rPr lang="en-US" sz="2400" dirty="0" err="1"/>
              <a:t>франшизы</a:t>
            </a:r>
            <a:r>
              <a:rPr lang="en-US" sz="2400" dirty="0"/>
              <a:t> </a:t>
            </a:r>
            <a:r>
              <a:rPr lang="en-US" sz="2400" dirty="0" err="1"/>
              <a:t>создатели</a:t>
            </a:r>
            <a:r>
              <a:rPr lang="en-US" sz="2400" dirty="0"/>
              <a:t> </a:t>
            </a:r>
            <a:r>
              <a:rPr lang="ru-RU" sz="2400" dirty="0" smtClean="0"/>
              <a:t>предлагают  </a:t>
            </a:r>
            <a:r>
              <a:rPr lang="en-US" sz="2400" dirty="0" err="1" smtClean="0"/>
              <a:t>уникальное</a:t>
            </a:r>
            <a:r>
              <a:rPr lang="en-US" sz="2400" dirty="0" smtClean="0"/>
              <a:t> </a:t>
            </a:r>
            <a:r>
              <a:rPr lang="en-US" sz="2400" dirty="0" err="1" smtClean="0"/>
              <a:t>оборудование</a:t>
            </a:r>
            <a:r>
              <a:rPr lang="en-US" sz="2400" dirty="0" smtClean="0"/>
              <a:t>, </a:t>
            </a:r>
            <a:r>
              <a:rPr lang="en-US" sz="2400" dirty="0" err="1" smtClean="0"/>
              <a:t>готовые</a:t>
            </a:r>
            <a:r>
              <a:rPr lang="en-US" sz="2400" dirty="0" smtClean="0"/>
              <a:t> </a:t>
            </a:r>
            <a:r>
              <a:rPr lang="en-US" sz="2400" dirty="0" err="1"/>
              <a:t>учебные</a:t>
            </a:r>
            <a:r>
              <a:rPr lang="en-US" sz="2400" dirty="0"/>
              <a:t> </a:t>
            </a:r>
            <a:r>
              <a:rPr lang="en-US" sz="2400" dirty="0" err="1"/>
              <a:t>планы</a:t>
            </a:r>
            <a:r>
              <a:rPr lang="en-US" sz="2400" dirty="0"/>
              <a:t>, </a:t>
            </a:r>
            <a:r>
              <a:rPr lang="ru-RU" sz="2400" dirty="0" smtClean="0"/>
              <a:t> </a:t>
            </a:r>
            <a:r>
              <a:rPr lang="en-US" sz="2400" dirty="0" err="1" smtClean="0"/>
              <a:t>осуществляют</a:t>
            </a:r>
            <a:r>
              <a:rPr lang="en-US" sz="2400" dirty="0" smtClean="0"/>
              <a:t> </a:t>
            </a:r>
            <a:r>
              <a:rPr lang="en-US" sz="2400" dirty="0" err="1"/>
              <a:t>полное</a:t>
            </a:r>
            <a:r>
              <a:rPr lang="en-US" sz="2400" dirty="0"/>
              <a:t> </a:t>
            </a:r>
            <a:r>
              <a:rPr lang="en-US" sz="2400" dirty="0" err="1" smtClean="0"/>
              <a:t>сопровождение</a:t>
            </a:r>
            <a:r>
              <a:rPr lang="en-US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709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8058522" cy="215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345105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Лига Роботов  -   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сеть кружков по робототехнике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STEM-подход</a:t>
            </a:r>
            <a:r>
              <a:rPr lang="ru-RU" sz="2400" dirty="0"/>
              <a:t>: через робототехнику учат математике, физике, химии, биологии, проектной деятельности, работе в команде.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</a:rPr>
              <a:t>25 регионов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</a:rPr>
              <a:t>270 площадок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</a:rPr>
              <a:t>17+ тысяч детей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Статус «STEM центра» от INTEL. </a:t>
            </a:r>
          </a:p>
          <a:p>
            <a:pPr algn="just"/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0450" y="580526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97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352084" cy="109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211973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/>
              <a:t>Школа программирования для детей от 7 </a:t>
            </a:r>
            <a:r>
              <a:rPr lang="ru-RU" sz="2400" b="1" dirty="0"/>
              <a:t>до 12 лет</a:t>
            </a:r>
            <a:r>
              <a:rPr lang="ru-RU" sz="2400" b="1" dirty="0" smtClean="0"/>
              <a:t>.</a:t>
            </a:r>
          </a:p>
          <a:p>
            <a:pPr algn="just" fontAlgn="base"/>
            <a:r>
              <a:rPr lang="ru-RU" sz="2400" dirty="0" smtClean="0"/>
              <a:t> 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sz="2400" dirty="0" smtClean="0"/>
              <a:t>Оригинальная интерактивная платформа с персонализированными сервисами.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sz="2400" dirty="0" smtClean="0"/>
              <a:t>Пакет авторских учебных программ.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sz="2400" dirty="0" smtClean="0"/>
              <a:t>Использование </a:t>
            </a:r>
            <a:r>
              <a:rPr lang="en-US" sz="2400" dirty="0" err="1"/>
              <a:t>визуальн</a:t>
            </a:r>
            <a:r>
              <a:rPr lang="ru-RU" sz="2400" dirty="0"/>
              <a:t>ого</a:t>
            </a:r>
            <a:r>
              <a:rPr lang="en-US" sz="2400" dirty="0"/>
              <a:t> </a:t>
            </a:r>
            <a:r>
              <a:rPr lang="en-US" sz="2400" dirty="0" err="1"/>
              <a:t>язык</a:t>
            </a:r>
            <a:r>
              <a:rPr lang="ru-RU" sz="2400" dirty="0"/>
              <a:t>а</a:t>
            </a:r>
            <a:r>
              <a:rPr lang="en-US" sz="2400" dirty="0"/>
              <a:t> </a:t>
            </a:r>
            <a:r>
              <a:rPr lang="en-US" sz="2400" dirty="0" err="1"/>
              <a:t>программирования</a:t>
            </a:r>
            <a:r>
              <a:rPr lang="en-US" sz="2400" dirty="0"/>
              <a:t> </a:t>
            </a:r>
            <a:r>
              <a:rPr lang="ru-RU" sz="2400" dirty="0"/>
              <a:t>для обучения самых </a:t>
            </a:r>
            <a:r>
              <a:rPr lang="en-US" sz="2400" dirty="0" err="1"/>
              <a:t>маленьких</a:t>
            </a:r>
            <a:r>
              <a:rPr lang="en-US" sz="2400" dirty="0"/>
              <a:t> </a:t>
            </a:r>
            <a:r>
              <a:rPr lang="en-US" sz="2400" dirty="0" err="1"/>
              <a:t>детей</a:t>
            </a:r>
            <a:r>
              <a:rPr lang="en-US" sz="2400" dirty="0"/>
              <a:t>. </a:t>
            </a:r>
            <a:endParaRPr lang="ru-RU" sz="2400" dirty="0"/>
          </a:p>
          <a:p>
            <a:pPr fontAlgn="base"/>
            <a:endParaRPr lang="ru-RU" sz="24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dirty="0" smtClean="0"/>
              <a:t>8 </a:t>
            </a:r>
            <a:r>
              <a:rPr lang="ru-RU" sz="2400" dirty="0"/>
              <a:t>стран  </a:t>
            </a:r>
            <a:r>
              <a:rPr lang="ru-RU" sz="2400" dirty="0" smtClean="0"/>
              <a:t>(продукты на 5 языках)</a:t>
            </a:r>
            <a:endParaRPr lang="ru-RU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dirty="0" smtClean="0"/>
              <a:t> 50 городов России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/>
              <a:t>11 </a:t>
            </a:r>
            <a:r>
              <a:rPr lang="ru-RU" sz="2400" dirty="0" smtClean="0"/>
              <a:t>тыс. учащихся</a:t>
            </a:r>
          </a:p>
          <a:p>
            <a:pPr fontAlgn="base"/>
            <a:r>
              <a:rPr lang="ru-RU" sz="2400" dirty="0" smtClean="0"/>
              <a:t> </a:t>
            </a: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2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25000" lnSpcReduction="20000"/>
          </a:bodyPr>
          <a:lstStyle/>
          <a:p>
            <a:endParaRPr lang="ru-RU" sz="6200" dirty="0" smtClean="0"/>
          </a:p>
          <a:p>
            <a:endParaRPr lang="ru-RU" sz="6200" dirty="0" smtClean="0"/>
          </a:p>
          <a:p>
            <a:pPr marL="0" indent="0" algn="just">
              <a:buNone/>
            </a:pPr>
            <a:r>
              <a:rPr lang="ru-RU" sz="8800" b="1" dirty="0" smtClean="0"/>
              <a:t>Учебно-методический комплекс для обучения детей основам программирования и цифровым навыкам </a:t>
            </a:r>
            <a:br>
              <a:rPr lang="ru-RU" sz="8800" b="1" dirty="0" smtClean="0"/>
            </a:br>
            <a:r>
              <a:rPr lang="ru-RU" sz="8800" b="1" dirty="0" smtClean="0"/>
              <a:t> </a:t>
            </a:r>
          </a:p>
          <a:p>
            <a:pPr marL="0" indent="0" algn="just">
              <a:buNone/>
            </a:pPr>
            <a:endParaRPr lang="ru-RU" sz="8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8800" dirty="0" smtClean="0"/>
              <a:t>Оригинальная </a:t>
            </a:r>
            <a:r>
              <a:rPr lang="ru-RU" sz="8800" dirty="0"/>
              <a:t>платформа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8800" dirty="0" smtClean="0"/>
              <a:t>Методология развития цифровых компетенций на разных ступенях обучения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8800" dirty="0" smtClean="0"/>
              <a:t>STEM</a:t>
            </a:r>
            <a:r>
              <a:rPr lang="ru-RU" sz="8800" dirty="0" smtClean="0"/>
              <a:t>, ТРИЗ, проектная деятельность</a:t>
            </a:r>
            <a:endParaRPr lang="en-US" sz="88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sz="88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sz="8800" dirty="0"/>
          </a:p>
          <a:p>
            <a:pPr algn="just"/>
            <a:r>
              <a:rPr lang="ru-RU" sz="8800" dirty="0" smtClean="0"/>
              <a:t>12000</a:t>
            </a:r>
            <a:r>
              <a:rPr lang="ru-RU" sz="8800" dirty="0" smtClean="0"/>
              <a:t>+ учащихся</a:t>
            </a:r>
          </a:p>
          <a:p>
            <a:pPr algn="just"/>
            <a:r>
              <a:rPr lang="ru-RU" sz="8800" dirty="0" smtClean="0"/>
              <a:t>30+ школ</a:t>
            </a:r>
          </a:p>
          <a:p>
            <a:pPr algn="just"/>
            <a:r>
              <a:rPr lang="ru-RU" sz="8800" dirty="0" smtClean="0"/>
              <a:t>10 регионов</a:t>
            </a:r>
          </a:p>
          <a:p>
            <a:pPr algn="just"/>
            <a:endParaRPr lang="ru-RU" sz="5500" dirty="0"/>
          </a:p>
          <a:p>
            <a:pPr>
              <a:defRPr sz="43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5500" dirty="0"/>
              <a:t>12 000+</a:t>
            </a:r>
            <a:r>
              <a:rPr lang="ru-RU" sz="5500" dirty="0">
                <a:sym typeface="Avenir Next Medium"/>
              </a:rPr>
              <a:t> учеников </a:t>
            </a:r>
          </a:p>
          <a:p>
            <a:pPr>
              <a:defRPr sz="46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dirty="0"/>
              <a:t>300+ </a:t>
            </a:r>
            <a:r>
              <a:rPr lang="ru-RU" dirty="0">
                <a:sym typeface="Avenir Next Medium"/>
              </a:rPr>
              <a:t>школ</a:t>
            </a:r>
          </a:p>
          <a:p>
            <a:pPr algn="just"/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b="30719"/>
          <a:stretch>
            <a:fillRect/>
          </a:stretch>
        </p:blipFill>
        <p:spPr>
          <a:xfrm>
            <a:off x="179512" y="188640"/>
            <a:ext cx="2232490" cy="1670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t="76345"/>
          <a:stretch>
            <a:fillRect/>
          </a:stretch>
        </p:blipFill>
        <p:spPr>
          <a:xfrm>
            <a:off x="2483768" y="590442"/>
            <a:ext cx="3609138" cy="86686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091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Конкурсы, олимпиады и фестивали для учащихся</a:t>
            </a:r>
          </a:p>
          <a:p>
            <a:r>
              <a:rPr lang="ru-RU" dirty="0" smtClean="0"/>
              <a:t>Аналитика (в </a:t>
            </a:r>
            <a:r>
              <a:rPr lang="ru-RU" dirty="0" err="1" smtClean="0"/>
              <a:t>т.ч</a:t>
            </a:r>
            <a:r>
              <a:rPr lang="ru-RU" dirty="0" smtClean="0"/>
              <a:t>. цифровая)  </a:t>
            </a:r>
          </a:p>
          <a:p>
            <a:r>
              <a:rPr lang="ru-RU" dirty="0" smtClean="0"/>
              <a:t>Подтверждение </a:t>
            </a:r>
            <a:r>
              <a:rPr lang="ru-RU" dirty="0"/>
              <a:t>навыков в форме сертификатов и электронных </a:t>
            </a:r>
            <a:r>
              <a:rPr lang="ru-RU" dirty="0" err="1"/>
              <a:t>бейджей</a:t>
            </a:r>
            <a:endParaRPr lang="ru-RU" dirty="0" smtClean="0"/>
          </a:p>
          <a:p>
            <a:r>
              <a:rPr lang="ru-RU" dirty="0" smtClean="0"/>
              <a:t>Курсы для учителей</a:t>
            </a:r>
          </a:p>
          <a:p>
            <a:r>
              <a:rPr lang="ru-RU" dirty="0" smtClean="0"/>
              <a:t>Методическая поддержка учителей (консультации и </a:t>
            </a:r>
            <a:r>
              <a:rPr lang="ru-RU" dirty="0" err="1" smtClean="0"/>
              <a:t>вебинары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404664"/>
            <a:ext cx="548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Возможности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4321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Музеи 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Прототипы</a:t>
            </a:r>
          </a:p>
          <a:p>
            <a:r>
              <a:rPr lang="en-US" dirty="0" smtClean="0"/>
              <a:t>1935  </a:t>
            </a:r>
            <a:r>
              <a:rPr lang="ru-RU" dirty="0" smtClean="0"/>
              <a:t>год – Дом  занимательной науки. Яков Перельман.</a:t>
            </a:r>
          </a:p>
          <a:p>
            <a:r>
              <a:rPr lang="ru-RU" dirty="0" err="1"/>
              <a:t>Eksperimentarium</a:t>
            </a:r>
            <a:r>
              <a:rPr lang="ru-RU" dirty="0"/>
              <a:t> </a:t>
            </a:r>
            <a:r>
              <a:rPr lang="ru-RU" dirty="0" smtClean="0"/>
              <a:t>(Копенгаген),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oston </a:t>
            </a:r>
            <a:r>
              <a:rPr lang="en-US" dirty="0" err="1" smtClean="0"/>
              <a:t>Childrens</a:t>
            </a:r>
            <a:r>
              <a:rPr lang="en-US" dirty="0" smtClean="0"/>
              <a:t> Museum </a:t>
            </a:r>
            <a:r>
              <a:rPr lang="ru-RU" dirty="0" smtClean="0"/>
              <a:t>(Бостон), </a:t>
            </a:r>
            <a:r>
              <a:rPr lang="ru-RU" dirty="0" err="1"/>
              <a:t>Cite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Sciences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 smtClean="0"/>
              <a:t>L’industrie</a:t>
            </a:r>
            <a:r>
              <a:rPr lang="ru-RU" dirty="0" smtClean="0"/>
              <a:t> (Париж)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Сети</a:t>
            </a:r>
          </a:p>
          <a:p>
            <a:pPr marL="0" indent="0">
              <a:buNone/>
            </a:pPr>
            <a:r>
              <a:rPr lang="ru-RU" dirty="0" err="1" smtClean="0"/>
              <a:t>Экспериментаниум</a:t>
            </a:r>
            <a:r>
              <a:rPr lang="ru-RU" dirty="0" smtClean="0"/>
              <a:t> (Москва, Санкт-Петербург)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Эйнштейниум</a:t>
            </a:r>
            <a:r>
              <a:rPr lang="ru-RU" dirty="0" smtClean="0"/>
              <a:t>» (19 городов)</a:t>
            </a:r>
          </a:p>
          <a:p>
            <a:pPr marL="0" indent="0">
              <a:buNone/>
            </a:pPr>
            <a:r>
              <a:rPr lang="ru-RU" dirty="0" smtClean="0"/>
              <a:t>«Галилео» (6 городов)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338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581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Развитие негосударственного сектора технического творчества и исследовательской деятельности учащихся</vt:lpstr>
      <vt:lpstr>Негосударственный сектор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Музеи науки</vt:lpstr>
      <vt:lpstr>Эдьютейнмент</vt:lpstr>
      <vt:lpstr>Презентация PowerPoint</vt:lpstr>
      <vt:lpstr>Запросы</vt:lpstr>
      <vt:lpstr>Государственная поддержка</vt:lpstr>
      <vt:lpstr>Государственная поддержка</vt:lpstr>
      <vt:lpstr>Государственная поддержка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Павел Николаевич</dc:creator>
  <cp:lastModifiedBy>Косарецкий Сергей Геннадьевич</cp:lastModifiedBy>
  <cp:revision>23</cp:revision>
  <dcterms:created xsi:type="dcterms:W3CDTF">2018-07-05T10:55:44Z</dcterms:created>
  <dcterms:modified xsi:type="dcterms:W3CDTF">2018-07-11T05:25:52Z</dcterms:modified>
</cp:coreProperties>
</file>