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9" r:id="rId3"/>
    <p:sldId id="277" r:id="rId4"/>
    <p:sldId id="278" r:id="rId5"/>
    <p:sldId id="284" r:id="rId6"/>
    <p:sldId id="286" r:id="rId7"/>
    <p:sldId id="287" r:id="rId8"/>
    <p:sldId id="298" r:id="rId9"/>
    <p:sldId id="285" r:id="rId10"/>
    <p:sldId id="308" r:id="rId11"/>
    <p:sldId id="292" r:id="rId12"/>
    <p:sldId id="306" r:id="rId13"/>
    <p:sldId id="307" r:id="rId14"/>
    <p:sldId id="303" r:id="rId15"/>
    <p:sldId id="293" r:id="rId16"/>
    <p:sldId id="294" r:id="rId17"/>
    <p:sldId id="295" r:id="rId18"/>
    <p:sldId id="299" r:id="rId19"/>
    <p:sldId id="302" r:id="rId20"/>
    <p:sldId id="300"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dLbls>
            <c:dLbl>
              <c:idx val="0"/>
              <c:layout>
                <c:manualLayout>
                  <c:x val="2.5462668816040053E-17"/>
                  <c:y val="0.15277777777777779"/>
                </c:manualLayout>
              </c:layout>
              <c:showVal val="1"/>
            </c:dLbl>
            <c:dLbl>
              <c:idx val="1"/>
              <c:layout>
                <c:manualLayout>
                  <c:x val="0"/>
                  <c:y val="0.14814814814814822"/>
                </c:manualLayout>
              </c:layout>
              <c:showVal val="1"/>
            </c:dLbl>
            <c:txPr>
              <a:bodyPr/>
              <a:lstStyle/>
              <a:p>
                <a:pPr>
                  <a:defRPr sz="2400" b="1"/>
                </a:pPr>
                <a:endParaRPr lang="ru-RU"/>
              </a:p>
            </c:txPr>
            <c:showVal val="1"/>
          </c:dLbls>
          <c:cat>
            <c:strRef>
              <c:f>Лист1!$B$4:$D$4</c:f>
              <c:strCache>
                <c:ptCount val="3"/>
                <c:pt idx="0">
                  <c:v>школы</c:v>
                </c:pt>
                <c:pt idx="1">
                  <c:v>ДОУ</c:v>
                </c:pt>
                <c:pt idx="2">
                  <c:v>УДОД</c:v>
                </c:pt>
              </c:strCache>
            </c:strRef>
          </c:cat>
          <c:val>
            <c:numRef>
              <c:f>Лист1!$B$5:$D$5</c:f>
              <c:numCache>
                <c:formatCode>General</c:formatCode>
                <c:ptCount val="3"/>
                <c:pt idx="0">
                  <c:v>31</c:v>
                </c:pt>
                <c:pt idx="1">
                  <c:v>27</c:v>
                </c:pt>
                <c:pt idx="2">
                  <c:v>3</c:v>
                </c:pt>
              </c:numCache>
            </c:numRef>
          </c:val>
        </c:ser>
        <c:ser>
          <c:idx val="1"/>
          <c:order val="1"/>
          <c:cat>
            <c:strRef>
              <c:f>Лист1!$B$4:$D$4</c:f>
              <c:strCache>
                <c:ptCount val="3"/>
                <c:pt idx="0">
                  <c:v>школы</c:v>
                </c:pt>
                <c:pt idx="1">
                  <c:v>ДОУ</c:v>
                </c:pt>
                <c:pt idx="2">
                  <c:v>УДОД</c:v>
                </c:pt>
              </c:strCache>
            </c:strRef>
          </c:cat>
          <c:val>
            <c:numRef>
              <c:f>Лист1!$B$6:$D$6</c:f>
              <c:numCache>
                <c:formatCode>General</c:formatCode>
                <c:ptCount val="3"/>
              </c:numCache>
            </c:numRef>
          </c:val>
        </c:ser>
        <c:shape val="box"/>
        <c:axId val="76684672"/>
        <c:axId val="76698752"/>
        <c:axId val="0"/>
      </c:bar3DChart>
      <c:catAx>
        <c:axId val="76684672"/>
        <c:scaling>
          <c:orientation val="minMax"/>
        </c:scaling>
        <c:axPos val="b"/>
        <c:tickLblPos val="nextTo"/>
        <c:txPr>
          <a:bodyPr/>
          <a:lstStyle/>
          <a:p>
            <a:pPr>
              <a:defRPr sz="2000" b="1"/>
            </a:pPr>
            <a:endParaRPr lang="ru-RU"/>
          </a:p>
        </c:txPr>
        <c:crossAx val="76698752"/>
        <c:crosses val="autoZero"/>
        <c:auto val="1"/>
        <c:lblAlgn val="ctr"/>
        <c:lblOffset val="100"/>
      </c:catAx>
      <c:valAx>
        <c:axId val="76698752"/>
        <c:scaling>
          <c:orientation val="minMax"/>
        </c:scaling>
        <c:axPos val="l"/>
        <c:majorGridlines/>
        <c:numFmt formatCode="General" sourceLinked="1"/>
        <c:tickLblPos val="nextTo"/>
        <c:crossAx val="76684672"/>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FB8762-3B2A-4DB8-A537-628B361B1408}" type="datetimeFigureOut">
              <a:rPr lang="ru-RU" smtClean="0"/>
              <a:pPr/>
              <a:t>10.07.2018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1D68FE-5D1B-499C-B9D4-71670474EBA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p:spPr>
      </p:sp>
      <p:sp>
        <p:nvSpPr>
          <p:cNvPr id="3481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48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8234C2-224D-41C7-8600-6D02232727B8}" type="slidenum">
              <a:rPr lang="ru-RU" smtClean="0"/>
              <a:pPr/>
              <a:t>8</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DDDEBF-67F2-428D-BB5D-6435096F4696}" type="datetimeFigureOut">
              <a:rPr lang="ru-RU" smtClean="0"/>
              <a:pPr/>
              <a:t>10.07.2018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2067BD-1057-4406-A8FD-DD84729362A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DDDEBF-67F2-428D-BB5D-6435096F4696}" type="datetimeFigureOut">
              <a:rPr lang="ru-RU" smtClean="0"/>
              <a:pPr/>
              <a:t>10.07.2018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2067BD-1057-4406-A8FD-DD84729362A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DDDEBF-67F2-428D-BB5D-6435096F4696}" type="datetimeFigureOut">
              <a:rPr lang="ru-RU" smtClean="0"/>
              <a:pPr/>
              <a:t>10.07.2018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2067BD-1057-4406-A8FD-DD84729362A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DDDEBF-67F2-428D-BB5D-6435096F4696}" type="datetimeFigureOut">
              <a:rPr lang="ru-RU" smtClean="0"/>
              <a:pPr/>
              <a:t>10.07.2018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2067BD-1057-4406-A8FD-DD84729362A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DDDEBF-67F2-428D-BB5D-6435096F4696}" type="datetimeFigureOut">
              <a:rPr lang="ru-RU" smtClean="0"/>
              <a:pPr/>
              <a:t>10.07.2018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2067BD-1057-4406-A8FD-DD84729362A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DDDEBF-67F2-428D-BB5D-6435096F4696}" type="datetimeFigureOut">
              <a:rPr lang="ru-RU" smtClean="0"/>
              <a:pPr/>
              <a:t>10.07.2018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2067BD-1057-4406-A8FD-DD84729362A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DDDEBF-67F2-428D-BB5D-6435096F4696}" type="datetimeFigureOut">
              <a:rPr lang="ru-RU" smtClean="0"/>
              <a:pPr/>
              <a:t>10.07.2018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12067BD-1057-4406-A8FD-DD84729362A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DDDEBF-67F2-428D-BB5D-6435096F4696}" type="datetimeFigureOut">
              <a:rPr lang="ru-RU" smtClean="0"/>
              <a:pPr/>
              <a:t>10.07.2018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12067BD-1057-4406-A8FD-DD84729362A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DDDEBF-67F2-428D-BB5D-6435096F4696}" type="datetimeFigureOut">
              <a:rPr lang="ru-RU" smtClean="0"/>
              <a:pPr/>
              <a:t>10.07.2018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12067BD-1057-4406-A8FD-DD84729362A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DDDEBF-67F2-428D-BB5D-6435096F4696}" type="datetimeFigureOut">
              <a:rPr lang="ru-RU" smtClean="0"/>
              <a:pPr/>
              <a:t>10.07.2018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2067BD-1057-4406-A8FD-DD84729362A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DDDEBF-67F2-428D-BB5D-6435096F4696}" type="datetimeFigureOut">
              <a:rPr lang="ru-RU" smtClean="0"/>
              <a:pPr/>
              <a:t>10.07.2018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2067BD-1057-4406-A8FD-DD84729362A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DDEBF-67F2-428D-BB5D-6435096F4696}" type="datetimeFigureOut">
              <a:rPr lang="ru-RU" smtClean="0"/>
              <a:pPr/>
              <a:t>10.07.2018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067BD-1057-4406-A8FD-DD84729362A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cosystema.ru/"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3" descr="C:\Users\tata\Desktop\Лето 2013\mota_ru_1040119-1280x1024.jpg"/>
          <p:cNvPicPr>
            <a:picLocks noChangeAspect="1" noChangeArrowheads="1"/>
          </p:cNvPicPr>
          <p:nvPr/>
        </p:nvPicPr>
        <p:blipFill>
          <a:blip r:embed="rId2"/>
          <a:srcRect l="3824" t="14468" r="10715" b="5524"/>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642910" y="2500306"/>
            <a:ext cx="7772400" cy="1928826"/>
          </a:xfrm>
        </p:spPr>
        <p:txBody>
          <a:bodyPr>
            <a:normAutofit fontScale="90000"/>
          </a:bodyPr>
          <a:lstStyle/>
          <a:p>
            <a:r>
              <a:rPr lang="ru-RU" b="1" dirty="0" smtClean="0">
                <a:solidFill>
                  <a:srgbClr val="C00000"/>
                </a:solidFill>
              </a:rPr>
              <a:t>Мастер-класс:</a:t>
            </a:r>
            <a:r>
              <a:rPr lang="ru-RU" b="1" dirty="0" smtClean="0">
                <a:solidFill>
                  <a:srgbClr val="C00000"/>
                </a:solidFill>
              </a:rPr>
              <a:t/>
            </a:r>
            <a:br>
              <a:rPr lang="ru-RU" b="1" dirty="0" smtClean="0">
                <a:solidFill>
                  <a:srgbClr val="C00000"/>
                </a:solidFill>
              </a:rPr>
            </a:br>
            <a:r>
              <a:rPr lang="ru-RU" b="1" dirty="0" smtClean="0">
                <a:solidFill>
                  <a:srgbClr val="C00000"/>
                </a:solidFill>
              </a:rPr>
              <a:t>«Комплексное </a:t>
            </a:r>
            <a:r>
              <a:rPr lang="ru-RU" b="1" dirty="0" smtClean="0">
                <a:solidFill>
                  <a:srgbClr val="C00000"/>
                </a:solidFill>
              </a:rPr>
              <a:t>изучение лесной </a:t>
            </a:r>
            <a:r>
              <a:rPr lang="ru-RU" b="1" dirty="0" smtClean="0">
                <a:solidFill>
                  <a:srgbClr val="C00000"/>
                </a:solidFill>
              </a:rPr>
              <a:t>экосистемы»</a:t>
            </a:r>
            <a:endParaRPr lang="ru-RU" b="1" dirty="0">
              <a:solidFill>
                <a:srgbClr val="C00000"/>
              </a:solidFill>
            </a:endParaRPr>
          </a:p>
        </p:txBody>
      </p:sp>
      <p:sp>
        <p:nvSpPr>
          <p:cNvPr id="3" name="Подзаголовок 2"/>
          <p:cNvSpPr>
            <a:spLocks noGrp="1"/>
          </p:cNvSpPr>
          <p:nvPr>
            <p:ph type="subTitle" idx="1"/>
          </p:nvPr>
        </p:nvSpPr>
        <p:spPr>
          <a:xfrm>
            <a:off x="2428860" y="4786322"/>
            <a:ext cx="6400800" cy="1752600"/>
          </a:xfrm>
        </p:spPr>
        <p:txBody>
          <a:bodyPr/>
          <a:lstStyle/>
          <a:p>
            <a:r>
              <a:rPr lang="ru-RU" b="1" dirty="0" smtClean="0">
                <a:solidFill>
                  <a:schemeClr val="tx1"/>
                </a:solidFill>
              </a:rPr>
              <a:t>МБУ ДО </a:t>
            </a:r>
            <a:r>
              <a:rPr lang="ru-RU" b="1" dirty="0" err="1" smtClean="0">
                <a:solidFill>
                  <a:schemeClr val="tx1"/>
                </a:solidFill>
              </a:rPr>
              <a:t>ЦТРиГОШ</a:t>
            </a:r>
            <a:r>
              <a:rPr lang="ru-RU" b="1" dirty="0" smtClean="0">
                <a:solidFill>
                  <a:schemeClr val="tx1"/>
                </a:solidFill>
              </a:rPr>
              <a:t>» МР «</a:t>
            </a:r>
            <a:r>
              <a:rPr lang="ru-RU" b="1" dirty="0" err="1" smtClean="0">
                <a:solidFill>
                  <a:schemeClr val="tx1"/>
                </a:solidFill>
              </a:rPr>
              <a:t>Олекминский</a:t>
            </a:r>
            <a:r>
              <a:rPr lang="ru-RU" b="1" dirty="0" smtClean="0">
                <a:solidFill>
                  <a:schemeClr val="tx1"/>
                </a:solidFill>
              </a:rPr>
              <a:t> район» РС(Я)</a:t>
            </a:r>
          </a:p>
          <a:p>
            <a:r>
              <a:rPr lang="ru-RU" b="1" dirty="0" smtClean="0">
                <a:solidFill>
                  <a:schemeClr val="tx1"/>
                </a:solidFill>
              </a:rPr>
              <a:t>10.07.2018 </a:t>
            </a:r>
            <a:r>
              <a:rPr lang="ru-RU" b="1" dirty="0" smtClean="0">
                <a:solidFill>
                  <a:schemeClr val="tx1"/>
                </a:solidFill>
              </a:rPr>
              <a:t> </a:t>
            </a:r>
            <a:endParaRPr lang="ru-RU" b="1" dirty="0">
              <a:solidFill>
                <a:schemeClr val="tx1"/>
              </a:solidFill>
            </a:endParaRPr>
          </a:p>
        </p:txBody>
      </p:sp>
      <p:pic>
        <p:nvPicPr>
          <p:cNvPr id="6" name="Рисунок 5" descr="ÐÐµÐ¶Ð´ÑÐ½Ð°ÑÐ¾Ð´Ð½ÑÐµ Ð¸Ð½ÑÐµÐ»Ð»ÐµÐºÑÑÐ°Ð»ÑÐ½ÑÐµ Ð¸Ð³ÑÑ"/>
          <p:cNvPicPr/>
          <p:nvPr/>
        </p:nvPicPr>
        <p:blipFill>
          <a:blip r:embed="rId3"/>
          <a:srcRect/>
          <a:stretch>
            <a:fillRect/>
          </a:stretch>
        </p:blipFill>
        <p:spPr bwMode="auto">
          <a:xfrm>
            <a:off x="142844" y="214290"/>
            <a:ext cx="1643074" cy="1143008"/>
          </a:xfrm>
          <a:prstGeom prst="rect">
            <a:avLst/>
          </a:prstGeom>
          <a:noFill/>
          <a:ln w="9525">
            <a:noFill/>
            <a:miter lim="800000"/>
            <a:headEnd/>
            <a:tailEnd/>
          </a:ln>
        </p:spPr>
      </p:pic>
      <p:sp>
        <p:nvSpPr>
          <p:cNvPr id="7" name="TextBox 6"/>
          <p:cNvSpPr txBox="1"/>
          <p:nvPr/>
        </p:nvSpPr>
        <p:spPr>
          <a:xfrm>
            <a:off x="714348" y="285729"/>
            <a:ext cx="8215370" cy="2031325"/>
          </a:xfrm>
          <a:prstGeom prst="rect">
            <a:avLst/>
          </a:prstGeom>
          <a:noFill/>
        </p:spPr>
        <p:txBody>
          <a:bodyPr wrap="square" rtlCol="0">
            <a:spAutoFit/>
          </a:bodyPr>
          <a:lstStyle/>
          <a:p>
            <a:pPr algn="ctr"/>
            <a:r>
              <a:rPr lang="ru-RU" b="1" dirty="0"/>
              <a:t>Международный симпозиум по проблемам</a:t>
            </a:r>
            <a:endParaRPr lang="ru-RU" dirty="0"/>
          </a:p>
          <a:p>
            <a:pPr algn="ctr"/>
            <a:r>
              <a:rPr lang="ru-RU" b="1" dirty="0"/>
              <a:t>развития одаренности детей и молодежи в образовании</a:t>
            </a:r>
            <a:endParaRPr lang="ru-RU" dirty="0"/>
          </a:p>
          <a:p>
            <a:pPr algn="ctr"/>
            <a:r>
              <a:rPr lang="en-US" b="1" cap="all" dirty="0"/>
              <a:t>«</a:t>
            </a:r>
            <a:r>
              <a:rPr lang="ru-RU" b="1" cap="all" dirty="0" smtClean="0"/>
              <a:t>Научное  образование</a:t>
            </a:r>
            <a:r>
              <a:rPr lang="en-US" b="1" cap="all" dirty="0"/>
              <a:t>»</a:t>
            </a:r>
            <a:endParaRPr lang="ru-RU" dirty="0"/>
          </a:p>
          <a:p>
            <a:pPr algn="ctr"/>
            <a:r>
              <a:rPr lang="en-US" b="1" dirty="0" smtClean="0"/>
              <a:t>International </a:t>
            </a:r>
            <a:r>
              <a:rPr lang="en-US" b="1" dirty="0"/>
              <a:t>Symposium on the Development </a:t>
            </a:r>
            <a:endParaRPr lang="ru-RU" dirty="0"/>
          </a:p>
          <a:p>
            <a:pPr algn="ctr"/>
            <a:r>
              <a:rPr lang="en-US" b="1" dirty="0"/>
              <a:t>of the Giftedness of Children and Youth in Education</a:t>
            </a:r>
            <a:endParaRPr lang="ru-RU" dirty="0"/>
          </a:p>
          <a:p>
            <a:pPr algn="ctr"/>
            <a:r>
              <a:rPr lang="ru-RU" b="1" cap="all" dirty="0"/>
              <a:t>«</a:t>
            </a:r>
            <a:r>
              <a:rPr lang="en-US" b="1" cap="all" dirty="0" err="1"/>
              <a:t>Scienceeducation</a:t>
            </a:r>
            <a:r>
              <a:rPr lang="ru-RU" b="1" cap="all" dirty="0"/>
              <a:t>»</a:t>
            </a:r>
            <a:endParaRPr lang="ru-RU" dirty="0"/>
          </a:p>
          <a:p>
            <a:pPr algn="ctr"/>
            <a:r>
              <a:rPr lang="ru-RU" b="1" dirty="0"/>
              <a:t>8-15 июля 2018</a:t>
            </a:r>
            <a:endParaRPr lang="ru-RU" dirty="0"/>
          </a:p>
        </p:txBody>
      </p:sp>
      <p:pic>
        <p:nvPicPr>
          <p:cNvPr id="9" name="Рисунок 8" descr="C:\Users\Ольга\Desktop\Логтип ЦТРиГОШ  1 для веб страницы.jpg"/>
          <p:cNvPicPr/>
          <p:nvPr/>
        </p:nvPicPr>
        <p:blipFill>
          <a:blip r:embed="rId4" cstate="print"/>
          <a:srcRect/>
          <a:stretch>
            <a:fillRect/>
          </a:stretch>
        </p:blipFill>
        <p:spPr bwMode="auto">
          <a:xfrm>
            <a:off x="214282" y="4786322"/>
            <a:ext cx="2143140" cy="121444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Рисунок 30" descr="C:\Users\tata\Desktop\Лето 2013\mota_ru_1040119-1280x1024.jpg"/>
          <p:cNvPicPr>
            <a:picLocks noChangeAspect="1" noChangeArrowheads="1"/>
          </p:cNvPicPr>
          <p:nvPr/>
        </p:nvPicPr>
        <p:blipFill>
          <a:blip r:embed="rId2"/>
          <a:srcRect l="3824" t="14468" r="10715" b="5524"/>
          <a:stretch>
            <a:fillRect/>
          </a:stretch>
        </p:blipFill>
        <p:spPr bwMode="auto">
          <a:xfrm>
            <a:off x="0" y="0"/>
            <a:ext cx="9144000" cy="6858000"/>
          </a:xfrm>
          <a:prstGeom prst="rect">
            <a:avLst/>
          </a:prstGeom>
          <a:noFill/>
          <a:ln w="9525">
            <a:noFill/>
            <a:miter lim="800000"/>
            <a:headEnd/>
            <a:tailEnd/>
          </a:ln>
        </p:spPr>
      </p:pic>
      <p:grpSp>
        <p:nvGrpSpPr>
          <p:cNvPr id="1026" name="Group 2"/>
          <p:cNvGrpSpPr>
            <a:grpSpLocks/>
          </p:cNvGrpSpPr>
          <p:nvPr/>
        </p:nvGrpSpPr>
        <p:grpSpPr bwMode="auto">
          <a:xfrm>
            <a:off x="214282" y="1571612"/>
            <a:ext cx="8714956" cy="5072098"/>
            <a:chOff x="1117" y="5660"/>
            <a:chExt cx="10588" cy="4286"/>
          </a:xfrm>
        </p:grpSpPr>
        <p:sp>
          <p:nvSpPr>
            <p:cNvPr id="1027" name="Text Box 3"/>
            <p:cNvSpPr txBox="1">
              <a:spLocks noChangeArrowheads="1"/>
            </p:cNvSpPr>
            <p:nvPr/>
          </p:nvSpPr>
          <p:spPr bwMode="auto">
            <a:xfrm>
              <a:off x="1117" y="5660"/>
              <a:ext cx="10415" cy="428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028" name="Group 4"/>
            <p:cNvGrpSpPr>
              <a:grpSpLocks/>
            </p:cNvGrpSpPr>
            <p:nvPr/>
          </p:nvGrpSpPr>
          <p:grpSpPr bwMode="auto">
            <a:xfrm>
              <a:off x="1117" y="5944"/>
              <a:ext cx="10588" cy="3550"/>
              <a:chOff x="1117" y="5944"/>
              <a:chExt cx="10588" cy="3550"/>
            </a:xfrm>
          </p:grpSpPr>
          <p:grpSp>
            <p:nvGrpSpPr>
              <p:cNvPr id="1029" name="Group 5"/>
              <p:cNvGrpSpPr>
                <a:grpSpLocks/>
              </p:cNvGrpSpPr>
              <p:nvPr/>
            </p:nvGrpSpPr>
            <p:grpSpPr bwMode="auto">
              <a:xfrm>
                <a:off x="1261" y="5944"/>
                <a:ext cx="2691" cy="788"/>
                <a:chOff x="1261" y="5944"/>
                <a:chExt cx="2691" cy="788"/>
              </a:xfrm>
            </p:grpSpPr>
            <p:sp>
              <p:nvSpPr>
                <p:cNvPr id="1030" name="Rectangle 6"/>
                <p:cNvSpPr>
                  <a:spLocks noChangeArrowheads="1"/>
                </p:cNvSpPr>
                <p:nvPr/>
              </p:nvSpPr>
              <p:spPr bwMode="auto">
                <a:xfrm>
                  <a:off x="1261" y="5944"/>
                  <a:ext cx="2306" cy="788"/>
                </a:xfrm>
                <a:prstGeom prst="rect">
                  <a:avLst/>
                </a:prstGeom>
                <a:solidFill>
                  <a:srgbClr val="E0D6D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cs typeface="Arial" pitchFamily="34" charset="0"/>
                    </a:rPr>
                    <a:t>Спецкурсы в течение учебного года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1" name="AutoShape 7"/>
                <p:cNvCxnSpPr>
                  <a:cxnSpLocks noChangeShapeType="1"/>
                </p:cNvCxnSpPr>
                <p:nvPr/>
              </p:nvCxnSpPr>
              <p:spPr bwMode="auto">
                <a:xfrm>
                  <a:off x="3567" y="6195"/>
                  <a:ext cx="385" cy="0"/>
                </a:xfrm>
                <a:prstGeom prst="straightConnector1">
                  <a:avLst/>
                </a:prstGeom>
                <a:noFill/>
                <a:ln w="9525">
                  <a:solidFill>
                    <a:srgbClr val="000000"/>
                  </a:solidFill>
                  <a:round/>
                  <a:headEnd/>
                  <a:tailEnd type="triangle" w="med" len="med"/>
                </a:ln>
              </p:spPr>
            </p:cxnSp>
          </p:grpSp>
          <p:grpSp>
            <p:nvGrpSpPr>
              <p:cNvPr id="1032" name="Group 8"/>
              <p:cNvGrpSpPr>
                <a:grpSpLocks/>
              </p:cNvGrpSpPr>
              <p:nvPr/>
            </p:nvGrpSpPr>
            <p:grpSpPr bwMode="auto">
              <a:xfrm>
                <a:off x="3952" y="5944"/>
                <a:ext cx="4227" cy="854"/>
                <a:chOff x="3952" y="5944"/>
                <a:chExt cx="4227" cy="854"/>
              </a:xfrm>
            </p:grpSpPr>
            <p:sp>
              <p:nvSpPr>
                <p:cNvPr id="1033" name="Rectangle 9"/>
                <p:cNvSpPr>
                  <a:spLocks noChangeArrowheads="1"/>
                </p:cNvSpPr>
                <p:nvPr/>
              </p:nvSpPr>
              <p:spPr bwMode="auto">
                <a:xfrm>
                  <a:off x="3952" y="5944"/>
                  <a:ext cx="2808" cy="854"/>
                </a:xfrm>
                <a:prstGeom prst="rect">
                  <a:avLst/>
                </a:prstGeom>
                <a:solidFill>
                  <a:srgbClr val="CCE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cs typeface="Arial" pitchFamily="34" charset="0"/>
                    </a:rPr>
                    <a:t>Учебно-исследовательский проект</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4" name="AutoShape 10"/>
                <p:cNvCxnSpPr>
                  <a:cxnSpLocks noChangeShapeType="1"/>
                </p:cNvCxnSpPr>
                <p:nvPr/>
              </p:nvCxnSpPr>
              <p:spPr bwMode="auto">
                <a:xfrm>
                  <a:off x="6760" y="6195"/>
                  <a:ext cx="1419" cy="0"/>
                </a:xfrm>
                <a:prstGeom prst="straightConnector1">
                  <a:avLst/>
                </a:prstGeom>
                <a:noFill/>
                <a:ln w="9525">
                  <a:solidFill>
                    <a:srgbClr val="000000"/>
                  </a:solidFill>
                  <a:round/>
                  <a:headEnd/>
                  <a:tailEnd type="triangle" w="med" len="med"/>
                </a:ln>
              </p:spPr>
            </p:cxnSp>
          </p:grpSp>
          <p:grpSp>
            <p:nvGrpSpPr>
              <p:cNvPr id="1035" name="Group 11"/>
              <p:cNvGrpSpPr>
                <a:grpSpLocks/>
              </p:cNvGrpSpPr>
              <p:nvPr/>
            </p:nvGrpSpPr>
            <p:grpSpPr bwMode="auto">
              <a:xfrm>
                <a:off x="1117" y="5944"/>
                <a:ext cx="10588" cy="3550"/>
                <a:chOff x="1117" y="5944"/>
                <a:chExt cx="10588" cy="3550"/>
              </a:xfrm>
            </p:grpSpPr>
            <p:sp>
              <p:nvSpPr>
                <p:cNvPr id="1036" name="Rectangle 12"/>
                <p:cNvSpPr>
                  <a:spLocks noChangeArrowheads="1"/>
                </p:cNvSpPr>
                <p:nvPr/>
              </p:nvSpPr>
              <p:spPr bwMode="auto">
                <a:xfrm>
                  <a:off x="3952" y="7049"/>
                  <a:ext cx="2808" cy="687"/>
                </a:xfrm>
                <a:prstGeom prst="rect">
                  <a:avLst/>
                </a:prstGeom>
                <a:solidFill>
                  <a:srgbClr val="E0D6D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b="1" i="0" u="none" strike="noStrike" cap="none" normalizeH="0" baseline="0" dirty="0" smtClean="0">
                      <a:ln>
                        <a:noFill/>
                      </a:ln>
                      <a:solidFill>
                        <a:schemeClr val="tx1"/>
                      </a:solidFill>
                      <a:effectLst/>
                      <a:latin typeface="Calibri" pitchFamily="34" charset="0"/>
                      <a:cs typeface="Arial" pitchFamily="34" charset="0"/>
                    </a:rPr>
                    <a:t>Экологическая экспедиция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3952" y="8171"/>
                  <a:ext cx="2808" cy="686"/>
                </a:xfrm>
                <a:prstGeom prst="rect">
                  <a:avLst/>
                </a:prstGeom>
                <a:solidFill>
                  <a:srgbClr val="E0D6D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b="1" i="0" u="none" strike="noStrike" cap="none" normalizeH="0" baseline="0" dirty="0" smtClean="0">
                      <a:ln>
                        <a:noFill/>
                      </a:ln>
                      <a:solidFill>
                        <a:schemeClr val="tx1"/>
                      </a:solidFill>
                      <a:effectLst/>
                      <a:latin typeface="Calibri" pitchFamily="34" charset="0"/>
                      <a:cs typeface="Arial" pitchFamily="34" charset="0"/>
                    </a:rPr>
                    <a:t>Индивидуальное исследование</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1261" y="7635"/>
                  <a:ext cx="2306" cy="905"/>
                </a:xfrm>
                <a:prstGeom prst="rect">
                  <a:avLst/>
                </a:prstGeom>
                <a:solidFill>
                  <a:srgbClr val="E0D6D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b="1" i="0" u="none" strike="noStrike" cap="none" normalizeH="0" baseline="0" dirty="0" smtClean="0">
                      <a:ln>
                        <a:noFill/>
                      </a:ln>
                      <a:solidFill>
                        <a:schemeClr val="tx1"/>
                      </a:solidFill>
                      <a:effectLst/>
                      <a:latin typeface="Calibri" pitchFamily="34" charset="0"/>
                      <a:cs typeface="Arial" pitchFamily="34" charset="0"/>
                    </a:rPr>
                    <a:t>Летняя школа юного исследователя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7118" y="7635"/>
                  <a:ext cx="2808" cy="838"/>
                </a:xfrm>
                <a:prstGeom prst="rect">
                  <a:avLst/>
                </a:prstGeom>
                <a:solidFill>
                  <a:srgbClr val="CCE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b="1" i="0" u="none" strike="noStrike" cap="none" normalizeH="0" baseline="0" dirty="0" smtClean="0">
                      <a:ln>
                        <a:noFill/>
                      </a:ln>
                      <a:solidFill>
                        <a:schemeClr val="tx1"/>
                      </a:solidFill>
                      <a:effectLst/>
                      <a:latin typeface="Calibri" pitchFamily="34" charset="0"/>
                      <a:cs typeface="Arial" pitchFamily="34" charset="0"/>
                    </a:rPr>
                    <a:t>Научно-исследовательский проект</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8237" y="5944"/>
                  <a:ext cx="2808" cy="647"/>
                </a:xfrm>
                <a:prstGeom prst="rect">
                  <a:avLst/>
                </a:pr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b="1" i="0" u="none" strike="noStrike" cap="none" normalizeH="0" baseline="0" dirty="0" smtClean="0">
                      <a:ln>
                        <a:noFill/>
                      </a:ln>
                      <a:solidFill>
                        <a:schemeClr val="tx1"/>
                      </a:solidFill>
                      <a:effectLst/>
                      <a:latin typeface="Calibri" pitchFamily="34" charset="0"/>
                      <a:cs typeface="Arial" pitchFamily="34" charset="0"/>
                    </a:rPr>
                    <a:t>Конференции и конкурсы</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9275" y="9075"/>
                  <a:ext cx="2430" cy="385"/>
                </a:xfrm>
                <a:prstGeom prst="rect">
                  <a:avLst/>
                </a:pr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b="1" i="0" u="none" strike="noStrike" cap="none" normalizeH="0" baseline="0" dirty="0" smtClean="0">
                      <a:ln>
                        <a:noFill/>
                      </a:ln>
                      <a:solidFill>
                        <a:schemeClr val="tx1"/>
                      </a:solidFill>
                      <a:effectLst/>
                      <a:latin typeface="Calibri" pitchFamily="34" charset="0"/>
                      <a:cs typeface="Arial" pitchFamily="34" charset="0"/>
                    </a:rPr>
                    <a:t>муниципальные</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1042" name="Rectangle 18"/>
                <p:cNvSpPr>
                  <a:spLocks noChangeArrowheads="1"/>
                </p:cNvSpPr>
                <p:nvPr/>
              </p:nvSpPr>
              <p:spPr bwMode="auto">
                <a:xfrm>
                  <a:off x="6485" y="9109"/>
                  <a:ext cx="2443" cy="368"/>
                </a:xfrm>
                <a:prstGeom prst="rect">
                  <a:avLst/>
                </a:pr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b="1" i="0" u="none" strike="noStrike" cap="none" normalizeH="0" baseline="0" dirty="0" smtClean="0">
                      <a:ln>
                        <a:noFill/>
                      </a:ln>
                      <a:solidFill>
                        <a:schemeClr val="tx1"/>
                      </a:solidFill>
                      <a:effectLst/>
                      <a:latin typeface="Calibri" pitchFamily="34" charset="0"/>
                      <a:cs typeface="Arial" pitchFamily="34" charset="0"/>
                    </a:rPr>
                    <a:t>республиканские</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1043" name="Rectangle 19"/>
                <p:cNvSpPr>
                  <a:spLocks noChangeArrowheads="1"/>
                </p:cNvSpPr>
                <p:nvPr/>
              </p:nvSpPr>
              <p:spPr bwMode="auto">
                <a:xfrm>
                  <a:off x="3938" y="9109"/>
                  <a:ext cx="2160" cy="385"/>
                </a:xfrm>
                <a:prstGeom prst="rect">
                  <a:avLst/>
                </a:pr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b="1" i="0" u="none" strike="noStrike" cap="none" normalizeH="0" baseline="0" dirty="0" smtClean="0">
                      <a:ln>
                        <a:noFill/>
                      </a:ln>
                      <a:solidFill>
                        <a:schemeClr val="tx1"/>
                      </a:solidFill>
                      <a:effectLst/>
                      <a:latin typeface="Calibri" pitchFamily="34" charset="0"/>
                      <a:cs typeface="Arial" pitchFamily="34" charset="0"/>
                    </a:rPr>
                    <a:t>всероссийские</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1117" y="9109"/>
                  <a:ext cx="2304" cy="385"/>
                </a:xfrm>
                <a:prstGeom prst="rect">
                  <a:avLst/>
                </a:pr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b="1" i="0" u="none" strike="noStrike" cap="none" normalizeH="0" baseline="0" dirty="0" smtClean="0">
                      <a:ln>
                        <a:noFill/>
                      </a:ln>
                      <a:solidFill>
                        <a:schemeClr val="tx1"/>
                      </a:solidFill>
                      <a:effectLst/>
                      <a:latin typeface="Calibri" pitchFamily="34" charset="0"/>
                      <a:cs typeface="Arial" pitchFamily="34" charset="0"/>
                    </a:rPr>
                    <a:t>международные</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45" name="AutoShape 21"/>
                <p:cNvCxnSpPr>
                  <a:cxnSpLocks noChangeShapeType="1"/>
                </p:cNvCxnSpPr>
                <p:nvPr/>
              </p:nvCxnSpPr>
              <p:spPr bwMode="auto">
                <a:xfrm flipV="1">
                  <a:off x="3567" y="7518"/>
                  <a:ext cx="371" cy="452"/>
                </a:xfrm>
                <a:prstGeom prst="straightConnector1">
                  <a:avLst/>
                </a:prstGeom>
                <a:noFill/>
                <a:ln w="9525">
                  <a:solidFill>
                    <a:srgbClr val="000000"/>
                  </a:solidFill>
                  <a:round/>
                  <a:headEnd/>
                  <a:tailEnd type="triangle" w="med" len="med"/>
                </a:ln>
              </p:spPr>
            </p:cxnSp>
            <p:cxnSp>
              <p:nvCxnSpPr>
                <p:cNvPr id="1046" name="AutoShape 22"/>
                <p:cNvCxnSpPr>
                  <a:cxnSpLocks noChangeShapeType="1"/>
                </p:cNvCxnSpPr>
                <p:nvPr/>
              </p:nvCxnSpPr>
              <p:spPr bwMode="auto">
                <a:xfrm>
                  <a:off x="3567" y="7970"/>
                  <a:ext cx="371" cy="503"/>
                </a:xfrm>
                <a:prstGeom prst="straightConnector1">
                  <a:avLst/>
                </a:prstGeom>
                <a:noFill/>
                <a:ln w="9525">
                  <a:solidFill>
                    <a:srgbClr val="000000"/>
                  </a:solidFill>
                  <a:round/>
                  <a:headEnd/>
                  <a:tailEnd type="triangle" w="med" len="med"/>
                </a:ln>
              </p:spPr>
            </p:cxnSp>
            <p:cxnSp>
              <p:nvCxnSpPr>
                <p:cNvPr id="1047" name="AutoShape 23"/>
                <p:cNvCxnSpPr>
                  <a:cxnSpLocks noChangeShapeType="1"/>
                </p:cNvCxnSpPr>
                <p:nvPr/>
              </p:nvCxnSpPr>
              <p:spPr bwMode="auto">
                <a:xfrm flipV="1">
                  <a:off x="6760" y="7970"/>
                  <a:ext cx="358" cy="503"/>
                </a:xfrm>
                <a:prstGeom prst="straightConnector1">
                  <a:avLst/>
                </a:prstGeom>
                <a:noFill/>
                <a:ln w="9525">
                  <a:solidFill>
                    <a:srgbClr val="000000"/>
                  </a:solidFill>
                  <a:round/>
                  <a:headEnd/>
                  <a:tailEnd type="triangle" w="med" len="med"/>
                </a:ln>
              </p:spPr>
            </p:cxnSp>
            <p:cxnSp>
              <p:nvCxnSpPr>
                <p:cNvPr id="1048" name="AutoShape 24"/>
                <p:cNvCxnSpPr>
                  <a:cxnSpLocks noChangeShapeType="1"/>
                </p:cNvCxnSpPr>
                <p:nvPr/>
              </p:nvCxnSpPr>
              <p:spPr bwMode="auto">
                <a:xfrm>
                  <a:off x="6760" y="7317"/>
                  <a:ext cx="358" cy="653"/>
                </a:xfrm>
                <a:prstGeom prst="straightConnector1">
                  <a:avLst/>
                </a:prstGeom>
                <a:noFill/>
                <a:ln w="9525">
                  <a:solidFill>
                    <a:srgbClr val="000000"/>
                  </a:solidFill>
                  <a:round/>
                  <a:headEnd/>
                  <a:tailEnd type="triangle" w="med" len="med"/>
                </a:ln>
              </p:spPr>
            </p:cxnSp>
            <p:cxnSp>
              <p:nvCxnSpPr>
                <p:cNvPr id="1049" name="AutoShape 25"/>
                <p:cNvCxnSpPr>
                  <a:cxnSpLocks noChangeShapeType="1"/>
                </p:cNvCxnSpPr>
                <p:nvPr/>
              </p:nvCxnSpPr>
              <p:spPr bwMode="auto">
                <a:xfrm>
                  <a:off x="9693" y="6591"/>
                  <a:ext cx="722" cy="2518"/>
                </a:xfrm>
                <a:prstGeom prst="straightConnector1">
                  <a:avLst/>
                </a:prstGeom>
                <a:noFill/>
                <a:ln w="9525">
                  <a:solidFill>
                    <a:srgbClr val="000000"/>
                  </a:solidFill>
                  <a:round/>
                  <a:headEnd/>
                  <a:tailEnd type="triangle" w="med" len="med"/>
                </a:ln>
              </p:spPr>
            </p:cxnSp>
            <p:cxnSp>
              <p:nvCxnSpPr>
                <p:cNvPr id="1050" name="AutoShape 26"/>
                <p:cNvCxnSpPr>
                  <a:cxnSpLocks noChangeShapeType="1"/>
                </p:cNvCxnSpPr>
                <p:nvPr/>
              </p:nvCxnSpPr>
              <p:spPr bwMode="auto">
                <a:xfrm flipV="1">
                  <a:off x="8422" y="6591"/>
                  <a:ext cx="1271" cy="1044"/>
                </a:xfrm>
                <a:prstGeom prst="straightConnector1">
                  <a:avLst/>
                </a:prstGeom>
                <a:noFill/>
                <a:ln w="9525">
                  <a:solidFill>
                    <a:srgbClr val="000000"/>
                  </a:solidFill>
                  <a:round/>
                  <a:headEnd/>
                  <a:tailEnd type="triangle" w="med" len="med"/>
                </a:ln>
              </p:spPr>
            </p:cxnSp>
            <p:cxnSp>
              <p:nvCxnSpPr>
                <p:cNvPr id="1051" name="AutoShape 27"/>
                <p:cNvCxnSpPr>
                  <a:cxnSpLocks noChangeShapeType="1"/>
                </p:cNvCxnSpPr>
                <p:nvPr/>
              </p:nvCxnSpPr>
              <p:spPr bwMode="auto">
                <a:xfrm flipH="1" flipV="1">
                  <a:off x="8928" y="9276"/>
                  <a:ext cx="294" cy="17"/>
                </a:xfrm>
                <a:prstGeom prst="straightConnector1">
                  <a:avLst/>
                </a:prstGeom>
                <a:noFill/>
                <a:ln w="9525">
                  <a:solidFill>
                    <a:srgbClr val="000000"/>
                  </a:solidFill>
                  <a:round/>
                  <a:headEnd/>
                  <a:tailEnd type="triangle" w="med" len="med"/>
                </a:ln>
              </p:spPr>
            </p:cxnSp>
            <p:cxnSp>
              <p:nvCxnSpPr>
                <p:cNvPr id="1052" name="AutoShape 28"/>
                <p:cNvCxnSpPr>
                  <a:cxnSpLocks noChangeShapeType="1"/>
                </p:cNvCxnSpPr>
                <p:nvPr/>
              </p:nvCxnSpPr>
              <p:spPr bwMode="auto">
                <a:xfrm flipH="1">
                  <a:off x="6098" y="9293"/>
                  <a:ext cx="387" cy="0"/>
                </a:xfrm>
                <a:prstGeom prst="straightConnector1">
                  <a:avLst/>
                </a:prstGeom>
                <a:noFill/>
                <a:ln w="9525">
                  <a:solidFill>
                    <a:srgbClr val="000000"/>
                  </a:solidFill>
                  <a:round/>
                  <a:headEnd/>
                  <a:tailEnd type="triangle" w="med" len="med"/>
                </a:ln>
              </p:spPr>
            </p:cxnSp>
            <p:cxnSp>
              <p:nvCxnSpPr>
                <p:cNvPr id="1053" name="AutoShape 29"/>
                <p:cNvCxnSpPr>
                  <a:cxnSpLocks noChangeShapeType="1"/>
                </p:cNvCxnSpPr>
                <p:nvPr/>
              </p:nvCxnSpPr>
              <p:spPr bwMode="auto">
                <a:xfrm flipH="1">
                  <a:off x="3421" y="9293"/>
                  <a:ext cx="531" cy="0"/>
                </a:xfrm>
                <a:prstGeom prst="straightConnector1">
                  <a:avLst/>
                </a:prstGeom>
                <a:noFill/>
                <a:ln w="9525">
                  <a:solidFill>
                    <a:srgbClr val="000000"/>
                  </a:solidFill>
                  <a:round/>
                  <a:headEnd/>
                  <a:tailEnd type="triangle" w="med" len="med"/>
                </a:ln>
              </p:spPr>
            </p:cxnSp>
          </p:grpSp>
        </p:grpSp>
      </p:grpSp>
      <p:sp>
        <p:nvSpPr>
          <p:cNvPr id="30" name="TextBox 29"/>
          <p:cNvSpPr txBox="1"/>
          <p:nvPr/>
        </p:nvSpPr>
        <p:spPr>
          <a:xfrm>
            <a:off x="785786" y="214290"/>
            <a:ext cx="7500990" cy="1077218"/>
          </a:xfrm>
          <a:prstGeom prst="rect">
            <a:avLst/>
          </a:prstGeom>
          <a:noFill/>
        </p:spPr>
        <p:txBody>
          <a:bodyPr wrap="square" rtlCol="0">
            <a:spAutoFit/>
          </a:bodyPr>
          <a:lstStyle/>
          <a:p>
            <a:pPr algn="ctr"/>
            <a:r>
              <a:rPr lang="ru-RU" sz="3200" b="1" dirty="0" smtClean="0">
                <a:solidFill>
                  <a:srgbClr val="C00000"/>
                </a:solidFill>
              </a:rPr>
              <a:t>Общая схема развития </a:t>
            </a:r>
            <a:r>
              <a:rPr lang="ru-RU" sz="3200" b="1" dirty="0" err="1" smtClean="0">
                <a:solidFill>
                  <a:srgbClr val="C00000"/>
                </a:solidFill>
              </a:rPr>
              <a:t>развития</a:t>
            </a:r>
            <a:r>
              <a:rPr lang="ru-RU" sz="3200" b="1" dirty="0" smtClean="0">
                <a:solidFill>
                  <a:srgbClr val="C00000"/>
                </a:solidFill>
              </a:rPr>
              <a:t> исследовательских навыков  </a:t>
            </a:r>
            <a:endParaRPr lang="ru-RU" sz="3200" b="1" dirty="0">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Рисунок 3" descr="C:\Users\tata\Desktop\Лето 2013\mota_ru_1040119-1280x1024.jpg"/>
          <p:cNvPicPr>
            <a:picLocks noChangeAspect="1" noChangeArrowheads="1"/>
          </p:cNvPicPr>
          <p:nvPr/>
        </p:nvPicPr>
        <p:blipFill>
          <a:blip r:embed="rId2"/>
          <a:srcRect l="3824" t="14468" r="10715" b="5524"/>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250825" y="260350"/>
            <a:ext cx="8424863" cy="1077218"/>
          </a:xfrm>
          <a:prstGeom prst="rect">
            <a:avLst/>
          </a:prstGeom>
        </p:spPr>
        <p:txBody>
          <a:bodyPr>
            <a:spAutoFit/>
          </a:bodyPr>
          <a:lstStyle/>
          <a:p>
            <a:pPr algn="ctr" fontAlgn="auto">
              <a:spcBef>
                <a:spcPts val="0"/>
              </a:spcBef>
              <a:spcAft>
                <a:spcPts val="0"/>
              </a:spcAft>
              <a:defRPr/>
            </a:pPr>
            <a:r>
              <a:rPr lang="ru-RU" sz="3200" b="1" dirty="0">
                <a:solidFill>
                  <a:srgbClr val="FF0000"/>
                </a:solidFill>
                <a:effectLst>
                  <a:outerShdw blurRad="38100" dist="38100" dir="2700000" algn="tl">
                    <a:srgbClr val="000000">
                      <a:alpha val="43137"/>
                    </a:srgbClr>
                  </a:outerShdw>
                </a:effectLst>
                <a:latin typeface="+mn-lt"/>
                <a:cs typeface="+mn-cs"/>
              </a:rPr>
              <a:t>Полевая экологическая экспедиция «</a:t>
            </a:r>
            <a:r>
              <a:rPr lang="ru-RU" sz="3200" b="1" dirty="0" err="1">
                <a:solidFill>
                  <a:srgbClr val="FF0000"/>
                </a:solidFill>
                <a:effectLst>
                  <a:outerShdw blurRad="38100" dist="38100" dir="2700000" algn="tl">
                    <a:srgbClr val="000000">
                      <a:alpha val="43137"/>
                    </a:srgbClr>
                  </a:outerShdw>
                </a:effectLst>
                <a:latin typeface="+mn-lt"/>
                <a:cs typeface="+mn-cs"/>
              </a:rPr>
              <a:t>Джикимда</a:t>
            </a:r>
            <a:r>
              <a:rPr lang="ru-RU" sz="3200" b="1" dirty="0">
                <a:solidFill>
                  <a:srgbClr val="FF0000"/>
                </a:solidFill>
                <a:effectLst>
                  <a:outerShdw blurRad="38100" dist="38100" dir="2700000" algn="tl">
                    <a:srgbClr val="000000">
                      <a:alpha val="43137"/>
                    </a:srgbClr>
                  </a:outerShdw>
                </a:effectLst>
                <a:latin typeface="+mn-lt"/>
                <a:cs typeface="+mn-cs"/>
              </a:rPr>
              <a:t>»</a:t>
            </a:r>
            <a:endParaRPr lang="ru-RU" sz="3200" dirty="0">
              <a:solidFill>
                <a:srgbClr val="FF0000"/>
              </a:solidFill>
              <a:effectLst>
                <a:outerShdw blurRad="38100" dist="38100" dir="2700000" algn="tl">
                  <a:srgbClr val="000000">
                    <a:alpha val="43137"/>
                  </a:srgbClr>
                </a:outerShdw>
              </a:effectLst>
              <a:latin typeface="+mn-lt"/>
              <a:cs typeface="+mn-cs"/>
            </a:endParaRPr>
          </a:p>
        </p:txBody>
      </p:sp>
      <p:sp>
        <p:nvSpPr>
          <p:cNvPr id="6" name="Прямоугольник 5"/>
          <p:cNvSpPr/>
          <p:nvPr/>
        </p:nvSpPr>
        <p:spPr>
          <a:xfrm>
            <a:off x="571472" y="2143116"/>
            <a:ext cx="8143902" cy="3046988"/>
          </a:xfrm>
          <a:prstGeom prst="rect">
            <a:avLst/>
          </a:prstGeom>
        </p:spPr>
        <p:txBody>
          <a:bodyPr wrap="square">
            <a:spAutoFit/>
          </a:bodyPr>
          <a:lstStyle/>
          <a:p>
            <a:pPr fontAlgn="auto">
              <a:spcBef>
                <a:spcPts val="0"/>
              </a:spcBef>
              <a:spcAft>
                <a:spcPts val="0"/>
              </a:spcAft>
              <a:defRPr/>
            </a:pPr>
            <a:r>
              <a:rPr lang="ru-RU" sz="2800" b="1" dirty="0">
                <a:solidFill>
                  <a:srgbClr val="FF0000"/>
                </a:solidFill>
                <a:latin typeface="+mn-lt"/>
                <a:cs typeface="+mn-cs"/>
              </a:rPr>
              <a:t>Количество участников</a:t>
            </a:r>
            <a:r>
              <a:rPr lang="ru-RU" sz="2800" dirty="0">
                <a:solidFill>
                  <a:srgbClr val="FF0000"/>
                </a:solidFill>
                <a:latin typeface="+mn-lt"/>
                <a:cs typeface="+mn-cs"/>
              </a:rPr>
              <a:t>: </a:t>
            </a:r>
            <a:r>
              <a:rPr lang="ru-RU" sz="2800" dirty="0">
                <a:latin typeface="+mn-lt"/>
                <a:cs typeface="+mn-cs"/>
              </a:rPr>
              <a:t>15 школьников </a:t>
            </a:r>
          </a:p>
          <a:p>
            <a:pPr fontAlgn="auto">
              <a:spcBef>
                <a:spcPts val="0"/>
              </a:spcBef>
              <a:spcAft>
                <a:spcPts val="0"/>
              </a:spcAft>
              <a:defRPr/>
            </a:pPr>
            <a:r>
              <a:rPr lang="ru-RU" sz="2800" b="1" dirty="0" smtClean="0">
                <a:solidFill>
                  <a:srgbClr val="FF0000"/>
                </a:solidFill>
                <a:latin typeface="+mn-lt"/>
                <a:cs typeface="+mn-cs"/>
              </a:rPr>
              <a:t>Продолжительность</a:t>
            </a:r>
            <a:r>
              <a:rPr lang="ru-RU" sz="2800" b="1" dirty="0">
                <a:solidFill>
                  <a:srgbClr val="FF0000"/>
                </a:solidFill>
                <a:latin typeface="+mn-lt"/>
                <a:cs typeface="+mn-cs"/>
              </a:rPr>
              <a:t>:</a:t>
            </a:r>
            <a:r>
              <a:rPr lang="ru-RU" sz="2800" dirty="0">
                <a:solidFill>
                  <a:srgbClr val="FF0000"/>
                </a:solidFill>
                <a:latin typeface="+mn-lt"/>
                <a:cs typeface="+mn-cs"/>
              </a:rPr>
              <a:t> </a:t>
            </a:r>
            <a:r>
              <a:rPr lang="ru-RU" sz="2800" dirty="0" smtClean="0">
                <a:latin typeface="+mn-lt"/>
                <a:cs typeface="+mn-cs"/>
              </a:rPr>
              <a:t>15- 17 </a:t>
            </a:r>
            <a:r>
              <a:rPr lang="ru-RU" sz="2800" dirty="0">
                <a:latin typeface="+mn-lt"/>
                <a:cs typeface="+mn-cs"/>
              </a:rPr>
              <a:t>дней. </a:t>
            </a:r>
            <a:endParaRPr lang="ru-RU" sz="2800" dirty="0">
              <a:latin typeface="+mn-lt"/>
              <a:cs typeface="+mn-cs"/>
            </a:endParaRPr>
          </a:p>
          <a:p>
            <a:pPr fontAlgn="auto">
              <a:spcBef>
                <a:spcPts val="0"/>
              </a:spcBef>
              <a:spcAft>
                <a:spcPts val="0"/>
              </a:spcAft>
              <a:defRPr/>
            </a:pPr>
            <a:r>
              <a:rPr lang="ru-RU" sz="2800" b="1" dirty="0" smtClean="0">
                <a:solidFill>
                  <a:srgbClr val="FF0000"/>
                </a:solidFill>
                <a:latin typeface="+mn-lt"/>
                <a:cs typeface="+mn-cs"/>
              </a:rPr>
              <a:t>Место </a:t>
            </a:r>
            <a:r>
              <a:rPr lang="ru-RU" sz="2800" b="1" dirty="0">
                <a:solidFill>
                  <a:srgbClr val="FF0000"/>
                </a:solidFill>
                <a:latin typeface="+mn-lt"/>
                <a:cs typeface="+mn-cs"/>
              </a:rPr>
              <a:t>проведения:</a:t>
            </a:r>
            <a:r>
              <a:rPr lang="ru-RU" sz="2800" dirty="0">
                <a:solidFill>
                  <a:srgbClr val="FF0000"/>
                </a:solidFill>
                <a:latin typeface="+mn-lt"/>
                <a:cs typeface="+mn-cs"/>
              </a:rPr>
              <a:t> </a:t>
            </a:r>
            <a:r>
              <a:rPr lang="ru-RU" sz="2800" dirty="0">
                <a:latin typeface="+mn-lt"/>
                <a:cs typeface="+mn-cs"/>
              </a:rPr>
              <a:t>научный стационар «</a:t>
            </a:r>
            <a:r>
              <a:rPr lang="ru-RU" sz="2800" dirty="0" err="1">
                <a:latin typeface="+mn-lt"/>
                <a:cs typeface="+mn-cs"/>
              </a:rPr>
              <a:t>Джикимда</a:t>
            </a:r>
            <a:r>
              <a:rPr lang="ru-RU" sz="2800" dirty="0">
                <a:latin typeface="+mn-lt"/>
                <a:cs typeface="+mn-cs"/>
              </a:rPr>
              <a:t>» Государственного природного заповедника «</a:t>
            </a:r>
            <a:r>
              <a:rPr lang="ru-RU" sz="2800" dirty="0" err="1">
                <a:latin typeface="+mn-lt"/>
                <a:cs typeface="+mn-cs"/>
              </a:rPr>
              <a:t>Олекминский</a:t>
            </a:r>
            <a:r>
              <a:rPr lang="ru-RU" sz="2800" dirty="0">
                <a:latin typeface="+mn-lt"/>
                <a:cs typeface="+mn-cs"/>
              </a:rPr>
              <a:t>»</a:t>
            </a:r>
          </a:p>
          <a:p>
            <a:pPr fontAlgn="auto">
              <a:spcBef>
                <a:spcPts val="0"/>
              </a:spcBef>
              <a:spcAft>
                <a:spcPts val="0"/>
              </a:spcAft>
              <a:defRPr/>
            </a:pPr>
            <a:r>
              <a:rPr lang="ru-RU" sz="2800" b="1" dirty="0" smtClean="0">
                <a:solidFill>
                  <a:srgbClr val="FF0000"/>
                </a:solidFill>
                <a:latin typeface="+mn-lt"/>
                <a:cs typeface="+mn-cs"/>
              </a:rPr>
              <a:t>Сроки </a:t>
            </a:r>
            <a:r>
              <a:rPr lang="ru-RU" sz="2800" b="1" dirty="0">
                <a:solidFill>
                  <a:srgbClr val="FF0000"/>
                </a:solidFill>
                <a:latin typeface="+mn-lt"/>
                <a:cs typeface="+mn-cs"/>
              </a:rPr>
              <a:t>проведения</a:t>
            </a:r>
            <a:r>
              <a:rPr lang="ru-RU" sz="2800" b="1" dirty="0" smtClean="0">
                <a:solidFill>
                  <a:srgbClr val="FF0000"/>
                </a:solidFill>
                <a:latin typeface="+mn-lt"/>
                <a:cs typeface="+mn-cs"/>
              </a:rPr>
              <a:t>: </a:t>
            </a:r>
            <a:r>
              <a:rPr lang="ru-RU" sz="2800" dirty="0" smtClean="0">
                <a:latin typeface="+mn-lt"/>
                <a:cs typeface="+mn-cs"/>
              </a:rPr>
              <a:t>с </a:t>
            </a:r>
            <a:r>
              <a:rPr lang="ru-RU" sz="2800" dirty="0">
                <a:latin typeface="+mn-lt"/>
                <a:cs typeface="+mn-cs"/>
              </a:rPr>
              <a:t>23 июля  по 7 </a:t>
            </a:r>
            <a:r>
              <a:rPr lang="ru-RU" sz="2800" dirty="0" smtClean="0">
                <a:latin typeface="+mn-lt"/>
                <a:cs typeface="+mn-cs"/>
              </a:rPr>
              <a:t>августа</a:t>
            </a:r>
            <a:endParaRPr lang="ru-RU" sz="2800" dirty="0">
              <a:latin typeface="+mn-lt"/>
              <a:cs typeface="+mn-cs"/>
            </a:endParaRPr>
          </a:p>
          <a:p>
            <a:pPr fontAlgn="auto">
              <a:spcBef>
                <a:spcPts val="0"/>
              </a:spcBef>
              <a:spcAft>
                <a:spcPts val="0"/>
              </a:spcAft>
              <a:defRPr/>
            </a:pPr>
            <a:r>
              <a:rPr lang="ru-RU" sz="2400" b="1" dirty="0">
                <a:latin typeface="+mn-lt"/>
                <a:cs typeface="+mn-cs"/>
              </a:rPr>
              <a:t> </a:t>
            </a:r>
            <a:endParaRPr lang="ru-RU" sz="2400" dirty="0">
              <a:latin typeface="+mn-lt"/>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tata\Desktop\Лето 2013\mota_ru_1040119-1280x1024.jpg"/>
          <p:cNvPicPr>
            <a:picLocks noChangeAspect="1" noChangeArrowheads="1"/>
          </p:cNvPicPr>
          <p:nvPr/>
        </p:nvPicPr>
        <p:blipFill>
          <a:blip r:embed="rId2"/>
          <a:srcRect l="3824" t="14468" r="10715" b="5524"/>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noAutofit/>
          </a:bodyPr>
          <a:lstStyle/>
          <a:p>
            <a:r>
              <a:rPr lang="ru-RU" sz="3600" b="1" dirty="0" smtClean="0">
                <a:solidFill>
                  <a:srgbClr val="FF0000"/>
                </a:solidFill>
              </a:rPr>
              <a:t>Цель:</a:t>
            </a:r>
            <a:r>
              <a:rPr lang="ru-RU" sz="3600" dirty="0" smtClean="0">
                <a:solidFill>
                  <a:srgbClr val="FF0000"/>
                </a:solidFill>
              </a:rPr>
              <a:t> </a:t>
            </a:r>
            <a:br>
              <a:rPr lang="ru-RU" sz="3600" dirty="0" smtClean="0">
                <a:solidFill>
                  <a:srgbClr val="FF0000"/>
                </a:solidFill>
              </a:rPr>
            </a:br>
            <a:endParaRPr lang="ru-RU" sz="3600" dirty="0"/>
          </a:p>
        </p:txBody>
      </p:sp>
      <p:sp>
        <p:nvSpPr>
          <p:cNvPr id="3" name="Содержимое 2"/>
          <p:cNvSpPr>
            <a:spLocks noGrp="1"/>
          </p:cNvSpPr>
          <p:nvPr>
            <p:ph idx="1"/>
          </p:nvPr>
        </p:nvSpPr>
        <p:spPr>
          <a:xfrm>
            <a:off x="428596" y="928670"/>
            <a:ext cx="8229600" cy="4811715"/>
          </a:xfrm>
        </p:spPr>
        <p:txBody>
          <a:bodyPr>
            <a:normAutofit fontScale="70000" lnSpcReduction="20000"/>
          </a:bodyPr>
          <a:lstStyle/>
          <a:p>
            <a:pPr marL="171450" indent="-171450">
              <a:spcBef>
                <a:spcPts val="0"/>
              </a:spcBef>
              <a:defRPr/>
            </a:pPr>
            <a:endParaRPr lang="ru-RU" sz="2400" dirty="0" smtClean="0"/>
          </a:p>
          <a:p>
            <a:pPr marL="171450" indent="-171450" algn="just">
              <a:spcBef>
                <a:spcPts val="0"/>
              </a:spcBef>
              <a:buNone/>
              <a:defRPr/>
            </a:pPr>
            <a:r>
              <a:rPr lang="ru-RU" sz="2400" dirty="0" smtClean="0"/>
              <a:t> 	</a:t>
            </a:r>
            <a:r>
              <a:rPr lang="ru-RU" sz="2800" dirty="0" smtClean="0"/>
              <a:t>на </a:t>
            </a:r>
            <a:r>
              <a:rPr lang="ru-RU" sz="2800" dirty="0" smtClean="0"/>
              <a:t>основе межведомственного взаимодействия и социального партнерства, используя воспитательный потенциал взаимодействия с  окружающей природной средой, </a:t>
            </a:r>
            <a:r>
              <a:rPr lang="ru-RU" sz="2800" b="1" i="1" dirty="0" smtClean="0"/>
              <a:t>создание открытой социально-педагогической системы</a:t>
            </a:r>
            <a:r>
              <a:rPr lang="ru-RU" sz="2800" dirty="0" smtClean="0"/>
              <a:t>, обеспечивающей реализацию прав ребенка на активный отдых, оздоровление и  интеллектуальное развитие в период летних каникул</a:t>
            </a:r>
            <a:r>
              <a:rPr lang="ru-RU" sz="2800" dirty="0" smtClean="0"/>
              <a:t>.</a:t>
            </a:r>
          </a:p>
          <a:p>
            <a:pPr marL="171450" indent="-171450" algn="just">
              <a:spcBef>
                <a:spcPts val="0"/>
              </a:spcBef>
              <a:buNone/>
              <a:defRPr/>
            </a:pPr>
            <a:endParaRPr lang="ru-RU" sz="2800" dirty="0" smtClean="0"/>
          </a:p>
          <a:p>
            <a:pPr marL="171450" indent="-171450" algn="just">
              <a:spcBef>
                <a:spcPts val="0"/>
              </a:spcBef>
              <a:defRPr/>
            </a:pPr>
            <a:r>
              <a:rPr lang="ru-RU" sz="2800" dirty="0" smtClean="0"/>
              <a:t>развитие </a:t>
            </a:r>
            <a:r>
              <a:rPr lang="ru-RU" sz="2800" dirty="0" smtClean="0"/>
              <a:t>познавательных интересов, интеллектуальных и творческих способностей в процессе наблюдения за состоянием природы родного края;</a:t>
            </a:r>
          </a:p>
          <a:p>
            <a:pPr marL="171450" indent="-171450" algn="just">
              <a:spcBef>
                <a:spcPts val="0"/>
              </a:spcBef>
              <a:defRPr/>
            </a:pPr>
            <a:r>
              <a:rPr lang="ru-RU" sz="2800" dirty="0" smtClean="0"/>
              <a:t> воспитание любви к своему краю, стране, формирование основ экологической культуры;</a:t>
            </a:r>
          </a:p>
          <a:p>
            <a:pPr marL="171450" indent="-171450" algn="just">
              <a:spcBef>
                <a:spcPts val="0"/>
              </a:spcBef>
              <a:defRPr/>
            </a:pPr>
            <a:r>
              <a:rPr lang="ru-RU" sz="2800" dirty="0" smtClean="0"/>
              <a:t>приобщение детей к навыкам здорового образа жизни;</a:t>
            </a:r>
          </a:p>
          <a:p>
            <a:pPr marL="171450" indent="-171450" algn="just">
              <a:spcBef>
                <a:spcPts val="0"/>
              </a:spcBef>
              <a:defRPr/>
            </a:pPr>
            <a:r>
              <a:rPr lang="ru-RU" sz="2800" dirty="0" smtClean="0"/>
              <a:t>профориентация  школьников;</a:t>
            </a:r>
          </a:p>
          <a:p>
            <a:pPr marL="171450" indent="-171450" algn="just">
              <a:spcBef>
                <a:spcPts val="0"/>
              </a:spcBef>
              <a:defRPr/>
            </a:pPr>
            <a:r>
              <a:rPr lang="ru-RU" sz="2800" dirty="0" smtClean="0"/>
              <a:t> изучение </a:t>
            </a:r>
            <a:r>
              <a:rPr lang="ru-RU" sz="2800" dirty="0" err="1" smtClean="0"/>
              <a:t>биоразнообразия</a:t>
            </a:r>
            <a:r>
              <a:rPr lang="ru-RU" sz="2800" dirty="0" smtClean="0"/>
              <a:t> и экологии основных природных сообществ </a:t>
            </a:r>
            <a:r>
              <a:rPr lang="ru-RU" sz="2800" dirty="0" err="1" smtClean="0"/>
              <a:t>госзаповедника</a:t>
            </a:r>
            <a:r>
              <a:rPr lang="ru-RU" sz="2800" dirty="0" smtClean="0"/>
              <a:t> «</a:t>
            </a:r>
            <a:r>
              <a:rPr lang="ru-RU" sz="2800" dirty="0" err="1" smtClean="0"/>
              <a:t>Олекминский</a:t>
            </a:r>
            <a:r>
              <a:rPr lang="ru-RU" sz="2800" dirty="0" smtClean="0"/>
              <a:t>»</a:t>
            </a:r>
          </a:p>
          <a:p>
            <a:pPr algn="just" fontAlgn="auto">
              <a:spcBef>
                <a:spcPts val="0"/>
              </a:spcBef>
              <a:spcAft>
                <a:spcPts val="0"/>
              </a:spcAft>
              <a:defRPr/>
            </a:pPr>
            <a:r>
              <a:rPr lang="ru-RU" sz="2800" dirty="0" smtClean="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3" descr="C:\Users\tata\Desktop\Лето 2013\mota_ru_1040119-1280x1024.jpg"/>
          <p:cNvPicPr>
            <a:picLocks noChangeAspect="1" noChangeArrowheads="1"/>
          </p:cNvPicPr>
          <p:nvPr/>
        </p:nvPicPr>
        <p:blipFill>
          <a:blip r:embed="rId2"/>
          <a:srcRect l="3824" t="14468" r="10715" b="5524"/>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r>
              <a:rPr lang="ru-RU" sz="3600" b="1" dirty="0" smtClean="0">
                <a:solidFill>
                  <a:srgbClr val="FF0000"/>
                </a:solidFill>
              </a:rPr>
              <a:t>Задачи:</a:t>
            </a:r>
            <a:endParaRPr lang="ru-RU" sz="3600" dirty="0"/>
          </a:p>
        </p:txBody>
      </p:sp>
      <p:sp>
        <p:nvSpPr>
          <p:cNvPr id="3" name="Содержимое 2"/>
          <p:cNvSpPr>
            <a:spLocks noGrp="1"/>
          </p:cNvSpPr>
          <p:nvPr>
            <p:ph idx="1"/>
          </p:nvPr>
        </p:nvSpPr>
        <p:spPr>
          <a:xfrm>
            <a:off x="500034" y="1214422"/>
            <a:ext cx="8229600" cy="4525963"/>
          </a:xfrm>
        </p:spPr>
        <p:txBody>
          <a:bodyPr>
            <a:normAutofit fontScale="92500" lnSpcReduction="20000"/>
          </a:bodyPr>
          <a:lstStyle/>
          <a:p>
            <a:pPr marL="171450" indent="-171450">
              <a:spcBef>
                <a:spcPts val="0"/>
              </a:spcBef>
              <a:defRPr/>
            </a:pPr>
            <a:r>
              <a:rPr lang="ru-RU" sz="2400" dirty="0" smtClean="0"/>
              <a:t>ознакомление </a:t>
            </a:r>
            <a:r>
              <a:rPr lang="ru-RU" sz="2400" dirty="0" smtClean="0"/>
              <a:t>ребят с актуальностью проблем сохранения </a:t>
            </a:r>
            <a:r>
              <a:rPr lang="ru-RU" sz="2400" dirty="0" err="1" smtClean="0"/>
              <a:t>биоразнообразия</a:t>
            </a:r>
            <a:r>
              <a:rPr lang="ru-RU" sz="2400" dirty="0" smtClean="0"/>
              <a:t>  в мире, России, </a:t>
            </a:r>
            <a:r>
              <a:rPr lang="ru-RU" sz="2400" dirty="0" err="1" smtClean="0"/>
              <a:t>Олекминском</a:t>
            </a:r>
            <a:r>
              <a:rPr lang="ru-RU" sz="2400" dirty="0" smtClean="0"/>
              <a:t> районе</a:t>
            </a:r>
          </a:p>
          <a:p>
            <a:pPr marL="171450" indent="-171450">
              <a:spcBef>
                <a:spcPts val="0"/>
              </a:spcBef>
              <a:defRPr/>
            </a:pPr>
            <a:r>
              <a:rPr lang="ru-RU" sz="2400" dirty="0" smtClean="0"/>
              <a:t>освоение участниками экспедиции знаний об основных жизненных формах растений, видах, экологических группах на территории  Олекминского заповедника, а также о необходимых мерах их </a:t>
            </a:r>
            <a:r>
              <a:rPr lang="ru-RU" sz="2400" dirty="0" smtClean="0"/>
              <a:t>охраны</a:t>
            </a:r>
          </a:p>
          <a:p>
            <a:pPr marL="171450" indent="-171450">
              <a:spcBef>
                <a:spcPts val="0"/>
              </a:spcBef>
              <a:defRPr/>
            </a:pPr>
            <a:r>
              <a:rPr lang="ru-RU" sz="2400" dirty="0" smtClean="0"/>
              <a:t>овладение умениями работать с лесными измерительными приборами и тестерами для определения микробиологического состава воды и почвы</a:t>
            </a:r>
          </a:p>
          <a:p>
            <a:pPr marL="171450" indent="-171450">
              <a:spcBef>
                <a:spcPts val="0"/>
              </a:spcBef>
              <a:defRPr/>
            </a:pPr>
            <a:r>
              <a:rPr lang="ru-RU" sz="2400" dirty="0" smtClean="0"/>
              <a:t>обучение школьников методике и практике исследований экологического характера </a:t>
            </a:r>
          </a:p>
          <a:p>
            <a:pPr marL="171450" indent="-171450">
              <a:spcBef>
                <a:spcPts val="0"/>
              </a:spcBef>
              <a:defRPr/>
            </a:pPr>
            <a:r>
              <a:rPr lang="ru-RU" sz="2400" dirty="0" smtClean="0"/>
              <a:t>проведение широкого спектра исследовательских работ в полевых условиях;</a:t>
            </a:r>
          </a:p>
          <a:p>
            <a:pPr marL="171450" indent="-171450">
              <a:spcBef>
                <a:spcPts val="0"/>
              </a:spcBef>
              <a:defRPr/>
            </a:pPr>
            <a:r>
              <a:rPr lang="ru-RU" sz="2400" dirty="0" smtClean="0"/>
              <a:t>освоение приемов проведения экологического мониторинга окружающей среды;</a:t>
            </a:r>
          </a:p>
          <a:p>
            <a:pPr marL="171450" indent="-171450">
              <a:spcBef>
                <a:spcPts val="0"/>
              </a:spcBef>
              <a:defRPr/>
            </a:pPr>
            <a:r>
              <a:rPr lang="ru-RU" sz="2400" dirty="0" smtClean="0"/>
              <a:t>расширение представлений  детей о здоровом образе жизни</a:t>
            </a:r>
          </a:p>
          <a:p>
            <a:pPr marL="171450" indent="-171450">
              <a:spcBef>
                <a:spcPts val="0"/>
              </a:spcBef>
              <a:defRPr/>
            </a:pPr>
            <a:endParaRPr lang="ru-RU" sz="2400" dirty="0" smtClean="0"/>
          </a:p>
          <a:p>
            <a:endParaRPr lang="ru-RU" dirty="0" smtClean="0"/>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3" descr="C:\Users\tata\Desktop\Лето 2013\mota_ru_1040119-1280x1024.jpg"/>
          <p:cNvPicPr>
            <a:picLocks noChangeAspect="1" noChangeArrowheads="1"/>
          </p:cNvPicPr>
          <p:nvPr/>
        </p:nvPicPr>
        <p:blipFill>
          <a:blip r:embed="rId2"/>
          <a:srcRect l="3824" t="14468" r="10715" b="5524"/>
          <a:stretch>
            <a:fillRect/>
          </a:stretch>
        </p:blipFill>
        <p:spPr bwMode="auto">
          <a:xfrm>
            <a:off x="0" y="0"/>
            <a:ext cx="9144000" cy="6858000"/>
          </a:xfrm>
          <a:prstGeom prst="rect">
            <a:avLst/>
          </a:prstGeom>
          <a:noFill/>
          <a:ln w="9525">
            <a:noFill/>
            <a:miter lim="800000"/>
            <a:headEnd/>
            <a:tailEnd/>
          </a:ln>
        </p:spPr>
      </p:pic>
      <p:sp>
        <p:nvSpPr>
          <p:cNvPr id="4" name="Содержимое 3"/>
          <p:cNvSpPr>
            <a:spLocks noGrp="1"/>
          </p:cNvSpPr>
          <p:nvPr>
            <p:ph idx="1"/>
          </p:nvPr>
        </p:nvSpPr>
        <p:spPr>
          <a:xfrm>
            <a:off x="571472" y="500042"/>
            <a:ext cx="8229600" cy="4647426"/>
          </a:xfrm>
          <a:prstGeom prst="rect">
            <a:avLst/>
          </a:prstGeom>
        </p:spPr>
        <p:txBody>
          <a:bodyPr>
            <a:spAutoFit/>
          </a:bodyPr>
          <a:lstStyle/>
          <a:p>
            <a:pPr fontAlgn="auto">
              <a:spcBef>
                <a:spcPts val="0"/>
              </a:spcBef>
              <a:spcAft>
                <a:spcPts val="0"/>
              </a:spcAft>
              <a:buNone/>
              <a:defRPr/>
            </a:pPr>
            <a:r>
              <a:rPr lang="ru-RU" sz="1200" dirty="0">
                <a:latin typeface="+mn-lt"/>
                <a:cs typeface="+mn-cs"/>
              </a:rPr>
              <a:t> </a:t>
            </a:r>
          </a:p>
          <a:p>
            <a:pPr algn="ctr" fontAlgn="auto">
              <a:spcBef>
                <a:spcPts val="0"/>
              </a:spcBef>
              <a:spcAft>
                <a:spcPts val="0"/>
              </a:spcAft>
              <a:buNone/>
              <a:defRPr/>
            </a:pPr>
            <a:r>
              <a:rPr lang="ru-RU" b="1" dirty="0">
                <a:solidFill>
                  <a:srgbClr val="FF0000"/>
                </a:solidFill>
                <a:latin typeface="+mn-lt"/>
                <a:cs typeface="+mn-cs"/>
              </a:rPr>
              <a:t>Ожидаемый результат</a:t>
            </a:r>
            <a:endParaRPr lang="ru-RU" dirty="0">
              <a:solidFill>
                <a:srgbClr val="FF0000"/>
              </a:solidFill>
              <a:latin typeface="+mn-lt"/>
              <a:cs typeface="+mn-cs"/>
            </a:endParaRPr>
          </a:p>
          <a:p>
            <a:pPr fontAlgn="auto">
              <a:spcBef>
                <a:spcPts val="0"/>
              </a:spcBef>
              <a:spcAft>
                <a:spcPts val="0"/>
              </a:spcAft>
              <a:buNone/>
              <a:defRPr/>
            </a:pPr>
            <a:r>
              <a:rPr lang="ru-RU" sz="1200" dirty="0">
                <a:latin typeface="+mn-lt"/>
                <a:cs typeface="+mn-cs"/>
              </a:rPr>
              <a:t> </a:t>
            </a:r>
          </a:p>
          <a:p>
            <a:pPr fontAlgn="auto">
              <a:spcBef>
                <a:spcPts val="0"/>
              </a:spcBef>
              <a:spcAft>
                <a:spcPts val="0"/>
              </a:spcAft>
              <a:defRPr/>
            </a:pPr>
            <a:r>
              <a:rPr lang="ru-RU" sz="2400" dirty="0">
                <a:latin typeface="+mn-lt"/>
                <a:cs typeface="+mn-cs"/>
              </a:rPr>
              <a:t>В результате реализации программы ее участники научатся определять химический и микробиологический состав почвы и воды, делать геоботаническое описание растительности, расширят знания о видах растений произрастающих на территории </a:t>
            </a:r>
            <a:r>
              <a:rPr lang="ru-RU" sz="2400" dirty="0" err="1">
                <a:latin typeface="+mn-lt"/>
                <a:cs typeface="+mn-cs"/>
              </a:rPr>
              <a:t>Олекминского</a:t>
            </a:r>
            <a:r>
              <a:rPr lang="ru-RU" sz="2400" dirty="0">
                <a:latin typeface="+mn-lt"/>
                <a:cs typeface="+mn-cs"/>
              </a:rPr>
              <a:t> района, научатся правильно пользоваться лесными измерительными инструментами и тестерами, определят какой вред, наносят лесные пожары растительным сообществам, познакомятся с археологическими памятниками заповедника </a:t>
            </a:r>
            <a:r>
              <a:rPr lang="ru-RU" sz="2400" dirty="0" err="1">
                <a:latin typeface="+mn-lt"/>
                <a:cs typeface="+mn-cs"/>
              </a:rPr>
              <a:t>Олекминский</a:t>
            </a:r>
            <a:r>
              <a:rPr lang="ru-RU" sz="2400" dirty="0">
                <a:latin typeface="+mn-lt"/>
                <a:cs typeface="+mn-cs"/>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Рисунок 9" descr="C:\Users\tata\Desktop\Лето 2013\mota_ru_1040119-1280x1024.jpg"/>
          <p:cNvPicPr>
            <a:picLocks noChangeAspect="1" noChangeArrowheads="1"/>
          </p:cNvPicPr>
          <p:nvPr/>
        </p:nvPicPr>
        <p:blipFill>
          <a:blip r:embed="rId2"/>
          <a:srcRect l="3824" t="14468" r="10715" b="5524"/>
          <a:stretch>
            <a:fillRect/>
          </a:stretch>
        </p:blipFill>
        <p:spPr bwMode="auto">
          <a:xfrm>
            <a:off x="0" y="0"/>
            <a:ext cx="9144000" cy="6858000"/>
          </a:xfrm>
          <a:prstGeom prst="rect">
            <a:avLst/>
          </a:prstGeom>
          <a:noFill/>
          <a:ln w="9525">
            <a:noFill/>
            <a:miter lim="800000"/>
            <a:headEnd/>
            <a:tailEnd/>
          </a:ln>
        </p:spPr>
      </p:pic>
      <p:pic>
        <p:nvPicPr>
          <p:cNvPr id="4" name="Рисунок 3" descr="H:\Фото Джикимда 2013\фото футболки 4.08.13\IMG_4114.JPG"/>
          <p:cNvPicPr/>
          <p:nvPr/>
        </p:nvPicPr>
        <p:blipFill rotWithShape="1">
          <a:blip r:embed="rId3" cstate="print">
            <a:extLst>
              <a:ext uri="{28A0092B-C50C-407E-A947-70E740481C1C}"/>
            </a:extLst>
          </a:blip>
          <a:srcRect r="4306"/>
          <a:stretch/>
        </p:blipFill>
        <p:spPr bwMode="auto">
          <a:xfrm>
            <a:off x="474825" y="620688"/>
            <a:ext cx="3953157" cy="2490723"/>
          </a:xfrm>
          <a:prstGeom prst="rect">
            <a:avLst/>
          </a:prstGeom>
          <a:solidFill>
            <a:srgbClr val="FFFFFF">
              <a:shade val="85000"/>
            </a:srgbClr>
          </a:solidFill>
          <a:ln w="889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extLst>
        </p:spPr>
      </p:pic>
      <p:pic>
        <p:nvPicPr>
          <p:cNvPr id="6" name="Рисунок 5" descr="H:\Фото Джикимда 2013\фото футболки 4.08.13\IMG_4243.JPG"/>
          <p:cNvPicPr/>
          <p:nvPr/>
        </p:nvPicPr>
        <p:blipFill rotWithShape="1">
          <a:blip r:embed="rId4" cstate="print">
            <a:extLst>
              <a:ext uri="{28A0092B-C50C-407E-A947-70E740481C1C}"/>
            </a:extLst>
          </a:blip>
          <a:srcRect t="2747" b="1044"/>
          <a:stretch/>
        </p:blipFill>
        <p:spPr bwMode="auto">
          <a:xfrm>
            <a:off x="474826" y="3645025"/>
            <a:ext cx="3953157" cy="2622664"/>
          </a:xfrm>
          <a:prstGeom prst="rect">
            <a:avLst/>
          </a:prstGeom>
          <a:solidFill>
            <a:srgbClr val="FFFFFF">
              <a:shade val="85000"/>
            </a:srgbClr>
          </a:solidFill>
          <a:ln w="889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extLst>
        </p:spPr>
      </p:pic>
      <p:pic>
        <p:nvPicPr>
          <p:cNvPr id="7" name="Рисунок 6" descr="C:\Users\tata\Desktop\Лето 2013\Интернет\IMG_5002.JPG"/>
          <p:cNvPicPr/>
          <p:nvPr/>
        </p:nvPicPr>
        <p:blipFill>
          <a:blip r:embed="rId5" cstate="print">
            <a:extLst>
              <a:ext uri="{28A0092B-C50C-407E-A947-70E740481C1C}"/>
            </a:extLst>
          </a:blip>
          <a:srcRect/>
          <a:stretch>
            <a:fillRect/>
          </a:stretch>
        </p:blipFill>
        <p:spPr bwMode="auto">
          <a:xfrm>
            <a:off x="5076057" y="620688"/>
            <a:ext cx="3609950" cy="24856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descr="H:\фото Джикимда,5.08.13,ельник\IMG_4359.JPG"/>
          <p:cNvPicPr/>
          <p:nvPr/>
        </p:nvPicPr>
        <p:blipFill rotWithShape="1">
          <a:blip r:embed="rId6" cstate="print">
            <a:extLst>
              <a:ext uri="{28A0092B-C50C-407E-A947-70E740481C1C}"/>
            </a:extLst>
          </a:blip>
          <a:srcRect r="11157"/>
          <a:stretch/>
        </p:blipFill>
        <p:spPr bwMode="auto">
          <a:xfrm>
            <a:off x="5076057" y="3645024"/>
            <a:ext cx="3609950" cy="2622664"/>
          </a:xfrm>
          <a:prstGeom prst="rect">
            <a:avLst/>
          </a:prstGeom>
          <a:solidFill>
            <a:srgbClr val="FFFFFF">
              <a:shade val="85000"/>
            </a:srgbClr>
          </a:solidFill>
          <a:ln w="889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Рисунок 3" descr="C:\Users\tata\Desktop\Лето 2013\mota_ru_1040119-1280x1024.jpg"/>
          <p:cNvPicPr>
            <a:picLocks noChangeAspect="1" noChangeArrowheads="1"/>
          </p:cNvPicPr>
          <p:nvPr/>
        </p:nvPicPr>
        <p:blipFill>
          <a:blip r:embed="rId2"/>
          <a:srcRect l="3824" t="14468" r="10715" b="5524"/>
          <a:stretch>
            <a:fillRect/>
          </a:stretch>
        </p:blipFill>
        <p:spPr bwMode="auto">
          <a:xfrm>
            <a:off x="0" y="0"/>
            <a:ext cx="9144000" cy="6858000"/>
          </a:xfrm>
          <a:prstGeom prst="rect">
            <a:avLst/>
          </a:prstGeom>
          <a:noFill/>
          <a:ln w="9525">
            <a:noFill/>
            <a:miter lim="800000"/>
            <a:headEnd/>
            <a:tailEnd/>
          </a:ln>
        </p:spPr>
      </p:pic>
      <p:pic>
        <p:nvPicPr>
          <p:cNvPr id="5" name="Рисунок 4" descr="H:\Фото Джикимда 2013\фото футболки 4.08.13\IMG_4137.JPG"/>
          <p:cNvPicPr/>
          <p:nvPr/>
        </p:nvPicPr>
        <p:blipFill>
          <a:blip r:embed="rId3" cstate="print">
            <a:extLst>
              <a:ext uri="{28A0092B-C50C-407E-A947-70E740481C1C}"/>
            </a:extLst>
          </a:blip>
          <a:srcRect/>
          <a:stretch>
            <a:fillRect/>
          </a:stretch>
        </p:blipFill>
        <p:spPr bwMode="auto">
          <a:xfrm>
            <a:off x="4782841" y="3598252"/>
            <a:ext cx="3605584" cy="22790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H:\Джикимда, поход на Аян,1.08.13\IMG_9708.JPG"/>
          <p:cNvPicPr/>
          <p:nvPr/>
        </p:nvPicPr>
        <p:blipFill rotWithShape="1">
          <a:blip r:embed="rId4" cstate="print">
            <a:extLst>
              <a:ext uri="{28A0092B-C50C-407E-A947-70E740481C1C}"/>
            </a:extLst>
          </a:blip>
          <a:srcRect l="8871" t="4936" r="12297"/>
          <a:stretch/>
        </p:blipFill>
        <p:spPr bwMode="auto">
          <a:xfrm>
            <a:off x="4782840" y="260648"/>
            <a:ext cx="3749600" cy="29291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extLst>
        </p:spPr>
      </p:pic>
      <p:pic>
        <p:nvPicPr>
          <p:cNvPr id="7" name="Рисунок 6" descr="H:\Джикимда, 2.08.13, экскурсия на метеостанцию\IMG_9845.JPG"/>
          <p:cNvPicPr/>
          <p:nvPr/>
        </p:nvPicPr>
        <p:blipFill rotWithShape="1">
          <a:blip r:embed="rId5" cstate="print">
            <a:extLst>
              <a:ext uri="{28A0092B-C50C-407E-A947-70E740481C1C}"/>
            </a:extLst>
          </a:blip>
          <a:srcRect l="26611" t="12875" r="11585"/>
          <a:stretch/>
        </p:blipFill>
        <p:spPr bwMode="auto">
          <a:xfrm>
            <a:off x="683568" y="260648"/>
            <a:ext cx="3600400" cy="29291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extLst>
        </p:spPr>
      </p:pic>
      <p:pic>
        <p:nvPicPr>
          <p:cNvPr id="8" name="Рисунок 7" descr="H:\Джикимда, 2.08.13, экскурсия на метеостанцию\IMG_9796.JPG"/>
          <p:cNvPicPr/>
          <p:nvPr/>
        </p:nvPicPr>
        <p:blipFill>
          <a:blip r:embed="rId6" cstate="print">
            <a:extLst>
              <a:ext uri="{28A0092B-C50C-407E-A947-70E740481C1C}"/>
            </a:extLst>
          </a:blip>
          <a:srcRect/>
          <a:stretch>
            <a:fillRect/>
          </a:stretch>
        </p:blipFill>
        <p:spPr bwMode="auto">
          <a:xfrm>
            <a:off x="698129" y="3576796"/>
            <a:ext cx="3585840" cy="2300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pPr eaLnBrk="1" hangingPunct="1"/>
            <a:endParaRPr lang="ru-RU" smtClean="0"/>
          </a:p>
        </p:txBody>
      </p:sp>
      <p:pic>
        <p:nvPicPr>
          <p:cNvPr id="14339" name="Рисунок 2" descr="C:\Users\tata\Desktop\Лето 2013\mota_ru_1040119-1280x1024.jpg"/>
          <p:cNvPicPr>
            <a:picLocks noChangeAspect="1" noChangeArrowheads="1"/>
          </p:cNvPicPr>
          <p:nvPr/>
        </p:nvPicPr>
        <p:blipFill>
          <a:blip r:embed="rId2"/>
          <a:srcRect l="3824" t="14468" r="10715" b="5524"/>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785786" y="1714488"/>
            <a:ext cx="8001000" cy="4031873"/>
          </a:xfrm>
          <a:prstGeom prst="rect">
            <a:avLst/>
          </a:prstGeom>
          <a:noFill/>
        </p:spPr>
        <p:txBody>
          <a:bodyPr>
            <a:spAutoFit/>
          </a:bodyPr>
          <a:lstStyle/>
          <a:p>
            <a:pPr marL="342900" indent="-342900" fontAlgn="auto">
              <a:spcBef>
                <a:spcPts val="0"/>
              </a:spcBef>
              <a:spcAft>
                <a:spcPts val="0"/>
              </a:spcAft>
              <a:buFontTx/>
              <a:buAutoNum type="arabicPeriod"/>
              <a:defRPr/>
            </a:pPr>
            <a:r>
              <a:rPr lang="ru-RU" sz="2800" b="1" dirty="0">
                <a:latin typeface="+mn-lt"/>
                <a:cs typeface="+mn-cs"/>
              </a:rPr>
              <a:t>Овладели</a:t>
            </a:r>
            <a:endParaRPr lang="ru-RU" sz="2800" dirty="0">
              <a:latin typeface="+mn-lt"/>
              <a:cs typeface="+mn-cs"/>
            </a:endParaRPr>
          </a:p>
          <a:p>
            <a:pPr fontAlgn="auto">
              <a:spcBef>
                <a:spcPts val="0"/>
              </a:spcBef>
              <a:spcAft>
                <a:spcPts val="0"/>
              </a:spcAft>
              <a:buFont typeface="Arial" pitchFamily="34" charset="0"/>
              <a:buChar char="•"/>
              <a:defRPr/>
            </a:pPr>
            <a:r>
              <a:rPr lang="ru-RU" sz="2800" dirty="0">
                <a:latin typeface="+mn-lt"/>
                <a:cs typeface="+mn-cs"/>
              </a:rPr>
              <a:t>теоретическими знаниями в выбранной области науки,  знаниями научного аппарата, </a:t>
            </a:r>
          </a:p>
          <a:p>
            <a:pPr fontAlgn="auto">
              <a:spcBef>
                <a:spcPts val="0"/>
              </a:spcBef>
              <a:spcAft>
                <a:spcPts val="0"/>
              </a:spcAft>
              <a:buFont typeface="Arial" pitchFamily="34" charset="0"/>
              <a:buChar char="•"/>
              <a:defRPr/>
            </a:pPr>
            <a:r>
              <a:rPr lang="ru-RU" sz="2800" dirty="0">
                <a:latin typeface="+mn-lt"/>
                <a:cs typeface="+mn-cs"/>
              </a:rPr>
              <a:t>методикой проведения исследовательских работ в полевых условиях;</a:t>
            </a:r>
          </a:p>
          <a:p>
            <a:pPr fontAlgn="auto">
              <a:spcBef>
                <a:spcPts val="0"/>
              </a:spcBef>
              <a:spcAft>
                <a:spcPts val="0"/>
              </a:spcAft>
              <a:buFont typeface="Arial" pitchFamily="34" charset="0"/>
              <a:buChar char="•"/>
              <a:defRPr/>
            </a:pPr>
            <a:r>
              <a:rPr lang="ru-RU" sz="2800" dirty="0">
                <a:latin typeface="+mn-lt"/>
                <a:cs typeface="+mn-cs"/>
              </a:rPr>
              <a:t> приемами проведения экологического мониторинга окружающей среды.</a:t>
            </a:r>
          </a:p>
          <a:p>
            <a:pPr fontAlgn="auto">
              <a:spcBef>
                <a:spcPts val="0"/>
              </a:spcBef>
              <a:spcAft>
                <a:spcPts val="0"/>
              </a:spcAft>
              <a:defRPr/>
            </a:pPr>
            <a:endParaRPr lang="ru-RU" sz="2400" b="1" dirty="0">
              <a:latin typeface="+mn-lt"/>
              <a:cs typeface="+mn-cs"/>
            </a:endParaRPr>
          </a:p>
          <a:p>
            <a:pPr fontAlgn="auto">
              <a:spcBef>
                <a:spcPts val="0"/>
              </a:spcBef>
              <a:spcAft>
                <a:spcPts val="0"/>
              </a:spcAft>
              <a:defRPr/>
            </a:pPr>
            <a:r>
              <a:rPr lang="ru-RU" sz="2400" b="1" dirty="0">
                <a:latin typeface="+mn-lt"/>
                <a:cs typeface="+mn-cs"/>
              </a:rPr>
              <a:t> </a:t>
            </a:r>
            <a:r>
              <a:rPr lang="ru-RU" sz="2400" b="1" dirty="0" smtClean="0">
                <a:latin typeface="+mn-lt"/>
                <a:cs typeface="+mn-cs"/>
              </a:rPr>
              <a:t>       </a:t>
            </a:r>
            <a:endParaRPr lang="ru-RU" sz="1050" dirty="0">
              <a:latin typeface="+mn-lt"/>
              <a:cs typeface="+mn-cs"/>
            </a:endParaRPr>
          </a:p>
          <a:p>
            <a:pPr fontAlgn="auto">
              <a:spcBef>
                <a:spcPts val="0"/>
              </a:spcBef>
              <a:spcAft>
                <a:spcPts val="0"/>
              </a:spcAft>
              <a:defRPr/>
            </a:pPr>
            <a:endParaRPr lang="ru-RU" sz="1200" dirty="0">
              <a:latin typeface="+mn-lt"/>
              <a:cs typeface="+mn-cs"/>
            </a:endParaRPr>
          </a:p>
        </p:txBody>
      </p:sp>
      <p:sp>
        <p:nvSpPr>
          <p:cNvPr id="14341" name="TextBox 5"/>
          <p:cNvSpPr txBox="1">
            <a:spLocks noChangeArrowheads="1"/>
          </p:cNvSpPr>
          <p:nvPr/>
        </p:nvSpPr>
        <p:spPr bwMode="auto">
          <a:xfrm>
            <a:off x="2000250" y="214313"/>
            <a:ext cx="5572125" cy="954107"/>
          </a:xfrm>
          <a:prstGeom prst="rect">
            <a:avLst/>
          </a:prstGeom>
          <a:noFill/>
          <a:ln w="9525">
            <a:noFill/>
            <a:miter lim="800000"/>
            <a:headEnd/>
            <a:tailEnd/>
          </a:ln>
        </p:spPr>
        <p:txBody>
          <a:bodyPr>
            <a:spAutoFit/>
          </a:bodyPr>
          <a:lstStyle/>
          <a:p>
            <a:pPr algn="ctr"/>
            <a:r>
              <a:rPr lang="ru-RU" sz="2800" b="1" dirty="0">
                <a:solidFill>
                  <a:srgbClr val="C00000"/>
                </a:solidFill>
                <a:latin typeface="Calibri" pitchFamily="34" charset="0"/>
              </a:rPr>
              <a:t>Характеристика результатов  </a:t>
            </a:r>
            <a:r>
              <a:rPr lang="ru-RU" sz="2800" b="1" dirty="0" err="1">
                <a:solidFill>
                  <a:srgbClr val="C00000"/>
                </a:solidFill>
                <a:latin typeface="Calibri" pitchFamily="34" charset="0"/>
              </a:rPr>
              <a:t>Джикимды</a:t>
            </a:r>
            <a:r>
              <a:rPr lang="ru-RU" sz="2800" b="1" dirty="0">
                <a:solidFill>
                  <a:srgbClr val="C00000"/>
                </a:solidFill>
                <a:latin typeface="Calibri" pitchFamily="34"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2" descr="C:\Users\tata\Desktop\Лето 2013\mota_ru_1040119-1280x1024.jpg"/>
          <p:cNvPicPr>
            <a:picLocks noChangeAspect="1" noChangeArrowheads="1"/>
          </p:cNvPicPr>
          <p:nvPr/>
        </p:nvPicPr>
        <p:blipFill>
          <a:blip r:embed="rId2"/>
          <a:srcRect l="3824" t="14468" r="10715" b="5524"/>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785786" y="357166"/>
            <a:ext cx="7715304" cy="6124754"/>
          </a:xfrm>
          <a:prstGeom prst="rect">
            <a:avLst/>
          </a:prstGeom>
          <a:noFill/>
        </p:spPr>
        <p:txBody>
          <a:bodyPr wrap="square" rtlCol="0">
            <a:spAutoFit/>
          </a:bodyPr>
          <a:lstStyle/>
          <a:p>
            <a:pPr fontAlgn="auto">
              <a:spcBef>
                <a:spcPts val="0"/>
              </a:spcBef>
              <a:spcAft>
                <a:spcPts val="0"/>
              </a:spcAft>
              <a:defRPr/>
            </a:pPr>
            <a:r>
              <a:rPr lang="ru-RU" sz="2800" b="1" dirty="0" smtClean="0"/>
              <a:t>2. Научились</a:t>
            </a:r>
            <a:r>
              <a:rPr lang="ru-RU" sz="2800" b="1" dirty="0" smtClean="0"/>
              <a:t>:</a:t>
            </a:r>
            <a:endParaRPr lang="ru-RU" sz="2800" dirty="0" smtClean="0"/>
          </a:p>
          <a:p>
            <a:pPr fontAlgn="auto">
              <a:spcBef>
                <a:spcPts val="0"/>
              </a:spcBef>
              <a:spcAft>
                <a:spcPts val="0"/>
              </a:spcAft>
              <a:buFont typeface="Arial" pitchFamily="34" charset="0"/>
              <a:buChar char="•"/>
              <a:defRPr/>
            </a:pPr>
            <a:r>
              <a:rPr lang="ru-RU" sz="2800" dirty="0" smtClean="0"/>
              <a:t>определять насекомых и растения, делать коллекцию и собирать гербарий, </a:t>
            </a:r>
          </a:p>
          <a:p>
            <a:pPr fontAlgn="auto">
              <a:spcBef>
                <a:spcPts val="0"/>
              </a:spcBef>
              <a:spcAft>
                <a:spcPts val="0"/>
              </a:spcAft>
              <a:buFont typeface="Arial" pitchFamily="34" charset="0"/>
              <a:buChar char="•"/>
              <a:defRPr/>
            </a:pPr>
            <a:r>
              <a:rPr lang="ru-RU" sz="2800" dirty="0" smtClean="0"/>
              <a:t>отбирать пробы на гидрохимический анализ и проводить его, </a:t>
            </a:r>
          </a:p>
          <a:p>
            <a:pPr fontAlgn="auto">
              <a:spcBef>
                <a:spcPts val="0"/>
              </a:spcBef>
              <a:spcAft>
                <a:spcPts val="0"/>
              </a:spcAft>
              <a:buFont typeface="Arial" pitchFamily="34" charset="0"/>
              <a:buChar char="•"/>
              <a:defRPr/>
            </a:pPr>
            <a:r>
              <a:rPr lang="ru-RU" sz="2800" dirty="0" smtClean="0"/>
              <a:t>закладывать почвенный профиль, </a:t>
            </a:r>
          </a:p>
          <a:p>
            <a:pPr fontAlgn="auto">
              <a:spcBef>
                <a:spcPts val="0"/>
              </a:spcBef>
              <a:spcAft>
                <a:spcPts val="0"/>
              </a:spcAft>
              <a:buFont typeface="Arial" pitchFamily="34" charset="0"/>
              <a:buChar char="•"/>
              <a:defRPr/>
            </a:pPr>
            <a:r>
              <a:rPr lang="ru-RU" sz="2800" dirty="0" smtClean="0"/>
              <a:t>определять  мощность почвы и отдельных ее горизонтов,</a:t>
            </a:r>
          </a:p>
          <a:p>
            <a:pPr fontAlgn="auto">
              <a:spcBef>
                <a:spcPts val="0"/>
              </a:spcBef>
              <a:spcAft>
                <a:spcPts val="0"/>
              </a:spcAft>
              <a:buFont typeface="Arial" pitchFamily="34" charset="0"/>
              <a:buChar char="•"/>
              <a:defRPr/>
            </a:pPr>
            <a:r>
              <a:rPr lang="ru-RU" sz="2800" dirty="0" smtClean="0"/>
              <a:t>определять окраску, влажность и механический состав почвы;</a:t>
            </a:r>
          </a:p>
          <a:p>
            <a:pPr fontAlgn="auto">
              <a:spcBef>
                <a:spcPts val="0"/>
              </a:spcBef>
              <a:spcAft>
                <a:spcPts val="0"/>
              </a:spcAft>
              <a:buFont typeface="Arial" pitchFamily="34" charset="0"/>
              <a:buChar char="•"/>
              <a:defRPr/>
            </a:pPr>
            <a:r>
              <a:rPr lang="ru-RU" sz="2800" dirty="0" smtClean="0"/>
              <a:t>определять структуру, сложение, новообразование и включения почвы. </a:t>
            </a:r>
          </a:p>
          <a:p>
            <a:pPr fontAlgn="auto">
              <a:spcBef>
                <a:spcPts val="0"/>
              </a:spcBef>
              <a:spcAft>
                <a:spcPts val="0"/>
              </a:spcAft>
              <a:defRPr/>
            </a:pPr>
            <a:r>
              <a:rPr lang="ru-RU" sz="2800" dirty="0" smtClean="0"/>
              <a:t> </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2" descr="C:\Users\tata\Desktop\Лето 2013\mota_ru_1040119-1280x1024.jpg"/>
          <p:cNvPicPr>
            <a:picLocks noChangeAspect="1" noChangeArrowheads="1"/>
          </p:cNvPicPr>
          <p:nvPr/>
        </p:nvPicPr>
        <p:blipFill>
          <a:blip r:embed="rId2"/>
          <a:srcRect l="3824" t="14468" r="10715" b="5524"/>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714348" y="642918"/>
            <a:ext cx="7500990" cy="4370427"/>
          </a:xfrm>
          <a:prstGeom prst="rect">
            <a:avLst/>
          </a:prstGeom>
          <a:noFill/>
        </p:spPr>
        <p:txBody>
          <a:bodyPr wrap="square" rtlCol="0">
            <a:spAutoFit/>
          </a:bodyPr>
          <a:lstStyle/>
          <a:p>
            <a:pPr fontAlgn="auto">
              <a:spcBef>
                <a:spcPts val="0"/>
              </a:spcBef>
              <a:spcAft>
                <a:spcPts val="0"/>
              </a:spcAft>
              <a:defRPr/>
            </a:pPr>
            <a:endParaRPr lang="ru-RU" dirty="0" smtClean="0"/>
          </a:p>
          <a:p>
            <a:pPr fontAlgn="auto">
              <a:spcBef>
                <a:spcPts val="0"/>
              </a:spcBef>
              <a:spcAft>
                <a:spcPts val="0"/>
              </a:spcAft>
              <a:defRPr/>
            </a:pPr>
            <a:r>
              <a:rPr lang="ru-RU" sz="2800" b="1" dirty="0" smtClean="0"/>
              <a:t>3.       Освоили:</a:t>
            </a:r>
            <a:endParaRPr lang="ru-RU" sz="2800" dirty="0" smtClean="0"/>
          </a:p>
          <a:p>
            <a:pPr fontAlgn="auto">
              <a:spcBef>
                <a:spcPts val="0"/>
              </a:spcBef>
              <a:spcAft>
                <a:spcPts val="0"/>
              </a:spcAft>
              <a:buFont typeface="Arial" pitchFamily="34" charset="0"/>
              <a:buChar char="•"/>
              <a:defRPr/>
            </a:pPr>
            <a:r>
              <a:rPr lang="ru-RU" sz="2800" dirty="0" smtClean="0"/>
              <a:t>     таксационные </a:t>
            </a:r>
            <a:r>
              <a:rPr lang="ru-RU" sz="2800" dirty="0" smtClean="0"/>
              <a:t>инструменты;</a:t>
            </a:r>
          </a:p>
          <a:p>
            <a:pPr fontAlgn="auto">
              <a:spcBef>
                <a:spcPts val="0"/>
              </a:spcBef>
              <a:spcAft>
                <a:spcPts val="0"/>
              </a:spcAft>
              <a:buFont typeface="Arial" pitchFamily="34" charset="0"/>
              <a:buChar char="•"/>
              <a:defRPr/>
            </a:pPr>
            <a:r>
              <a:rPr lang="ru-RU" sz="2800" dirty="0" smtClean="0"/>
              <a:t>     тестеры </a:t>
            </a:r>
            <a:r>
              <a:rPr lang="ru-RU" sz="2800" dirty="0" smtClean="0"/>
              <a:t>для определения химического и микробиологического состава почвы и воды;</a:t>
            </a:r>
          </a:p>
          <a:p>
            <a:pPr fontAlgn="auto">
              <a:spcBef>
                <a:spcPts val="0"/>
              </a:spcBef>
              <a:spcAft>
                <a:spcPts val="0"/>
              </a:spcAft>
              <a:buFont typeface="Arial" pitchFamily="34" charset="0"/>
              <a:buChar char="•"/>
              <a:defRPr/>
            </a:pPr>
            <a:r>
              <a:rPr lang="ru-RU" sz="2800" dirty="0" smtClean="0"/>
              <a:t>     датчики </a:t>
            </a:r>
            <a:r>
              <a:rPr lang="ru-RU" sz="2800" dirty="0" smtClean="0"/>
              <a:t>для измерения температуры почвы и воздуха, влажности воздуха  и </a:t>
            </a:r>
            <a:r>
              <a:rPr lang="ru-RU" sz="2800" dirty="0" err="1" smtClean="0"/>
              <a:t>рН</a:t>
            </a:r>
            <a:r>
              <a:rPr lang="ru-RU" sz="2800" dirty="0" smtClean="0"/>
              <a:t> почвы и воды.</a:t>
            </a:r>
          </a:p>
          <a:p>
            <a:pPr fontAlgn="auto">
              <a:spcBef>
                <a:spcPts val="0"/>
              </a:spcBef>
              <a:spcAft>
                <a:spcPts val="0"/>
              </a:spcAft>
              <a:defRPr/>
            </a:pPr>
            <a:r>
              <a:rPr lang="ru-RU" sz="2800" dirty="0" smtClean="0"/>
              <a:t> </a:t>
            </a:r>
          </a:p>
          <a:p>
            <a:endParaRPr lang="ru-RU"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3" descr="C:\Users\tata\Desktop\Лето 2013\mota_ru_1040119-1280x1024.jpg"/>
          <p:cNvPicPr>
            <a:picLocks noChangeAspect="1" noChangeArrowheads="1"/>
          </p:cNvPicPr>
          <p:nvPr/>
        </p:nvPicPr>
        <p:blipFill>
          <a:blip r:embed="rId2"/>
          <a:srcRect l="3824" t="14468" r="10715" b="5524"/>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1071538" y="428604"/>
            <a:ext cx="7772400" cy="5327677"/>
          </a:xfrm>
        </p:spPr>
        <p:txBody>
          <a:bodyPr>
            <a:normAutofit fontScale="90000"/>
          </a:bodyPr>
          <a:lstStyle/>
          <a:p>
            <a:r>
              <a:rPr lang="ru-RU" sz="4000" b="1" i="1" dirty="0">
                <a:solidFill>
                  <a:srgbClr val="C00000"/>
                </a:solidFill>
              </a:rPr>
              <a:t>Ведущие: </a:t>
            </a:r>
            <a:r>
              <a:rPr lang="ru-RU" sz="2700" b="1" i="1" dirty="0" smtClean="0"/>
              <a:t/>
            </a:r>
            <a:br>
              <a:rPr lang="ru-RU" sz="2700" b="1" i="1" dirty="0" smtClean="0"/>
            </a:br>
            <a:r>
              <a:rPr lang="ru-RU" sz="2700" b="1" i="1" dirty="0" smtClean="0"/>
              <a:t/>
            </a:r>
            <a:br>
              <a:rPr lang="ru-RU" sz="2700" b="1" i="1" dirty="0" smtClean="0"/>
            </a:br>
            <a:r>
              <a:rPr lang="ru-RU" sz="2700" b="1" i="1" dirty="0" smtClean="0"/>
              <a:t>Рожкова </a:t>
            </a:r>
            <a:r>
              <a:rPr lang="ru-RU" sz="2700" b="1" i="1" dirty="0"/>
              <a:t>Ольга Юрьевна</a:t>
            </a:r>
            <a:r>
              <a:rPr lang="ru-RU" sz="2700" b="1" dirty="0"/>
              <a:t>,</a:t>
            </a:r>
            <a:r>
              <a:rPr lang="ru-RU" sz="2700" i="1" dirty="0"/>
              <a:t> </a:t>
            </a:r>
            <a:r>
              <a:rPr lang="ru-RU" sz="2700" i="1" dirty="0" smtClean="0"/>
              <a:t/>
            </a:r>
            <a:br>
              <a:rPr lang="ru-RU" sz="2700" i="1" dirty="0" smtClean="0"/>
            </a:br>
            <a:r>
              <a:rPr lang="ru-RU" sz="2700" i="1" dirty="0" smtClean="0"/>
              <a:t>        директор </a:t>
            </a:r>
            <a:r>
              <a:rPr lang="ru-RU" sz="2700" i="1" dirty="0"/>
              <a:t>МБУ ДО "</a:t>
            </a:r>
            <a:r>
              <a:rPr lang="ru-RU" sz="2700" i="1" dirty="0" err="1"/>
              <a:t>ЦТРиГОШ</a:t>
            </a:r>
            <a:r>
              <a:rPr lang="ru-RU" sz="2700" i="1" dirty="0"/>
              <a:t>" МР </a:t>
            </a:r>
            <a:r>
              <a:rPr lang="ru-RU" sz="2700" i="1" dirty="0" err="1"/>
              <a:t>Олекминский</a:t>
            </a:r>
            <a:r>
              <a:rPr lang="ru-RU" sz="2700" i="1" dirty="0"/>
              <a:t> </a:t>
            </a:r>
            <a:r>
              <a:rPr lang="ru-RU" sz="2700" i="1" dirty="0" smtClean="0"/>
              <a:t>   </a:t>
            </a:r>
            <a:br>
              <a:rPr lang="ru-RU" sz="2700" i="1" dirty="0" smtClean="0"/>
            </a:br>
            <a:r>
              <a:rPr lang="ru-RU" sz="2700" i="1" dirty="0"/>
              <a:t> </a:t>
            </a:r>
            <a:r>
              <a:rPr lang="ru-RU" sz="2700" i="1" dirty="0" smtClean="0"/>
              <a:t>          район </a:t>
            </a:r>
            <a:r>
              <a:rPr lang="ru-RU" sz="2700" i="1" dirty="0"/>
              <a:t>РС(Я), зав.сектором ФБГУ "Государственный природный заповедник  "</a:t>
            </a:r>
            <a:r>
              <a:rPr lang="ru-RU" sz="2700" i="1" dirty="0" err="1"/>
              <a:t>Олекминский</a:t>
            </a:r>
            <a:r>
              <a:rPr lang="ru-RU" sz="2700" i="1" dirty="0"/>
              <a:t>" </a:t>
            </a:r>
            <a:r>
              <a:rPr lang="ru-RU" sz="2700" dirty="0"/>
              <a:t/>
            </a:r>
            <a:br>
              <a:rPr lang="ru-RU" sz="2700" dirty="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b="1" i="1" dirty="0" err="1" smtClean="0"/>
              <a:t>Таций</a:t>
            </a:r>
            <a:r>
              <a:rPr lang="ru-RU" sz="2700" b="1" i="1" dirty="0" smtClean="0"/>
              <a:t> </a:t>
            </a:r>
            <a:r>
              <a:rPr lang="ru-RU" sz="2700" b="1" i="1" dirty="0"/>
              <a:t>Татьяна Викторовна</a:t>
            </a:r>
            <a:r>
              <a:rPr lang="ru-RU" sz="2700" b="1" i="1" dirty="0" smtClean="0"/>
              <a:t>,</a:t>
            </a:r>
            <a:br>
              <a:rPr lang="ru-RU" sz="2700" b="1" i="1" dirty="0" smtClean="0"/>
            </a:br>
            <a:r>
              <a:rPr lang="ru-RU" sz="2700" b="1" i="1" dirty="0" smtClean="0"/>
              <a:t>                </a:t>
            </a:r>
            <a:r>
              <a:rPr lang="ru-RU" sz="2700" i="1" dirty="0" smtClean="0"/>
              <a:t>зам.директора </a:t>
            </a:r>
            <a:r>
              <a:rPr lang="ru-RU" sz="2700" i="1" dirty="0"/>
              <a:t>по методической  работе МБУ </a:t>
            </a:r>
            <a:r>
              <a:rPr lang="ru-RU" sz="2700" i="1" dirty="0" smtClean="0"/>
              <a:t>  ДО </a:t>
            </a:r>
            <a:r>
              <a:rPr lang="ru-RU" sz="2700" i="1" dirty="0"/>
              <a:t>"</a:t>
            </a:r>
            <a:r>
              <a:rPr lang="ru-RU" sz="2700" i="1" dirty="0" err="1"/>
              <a:t>ЦТРиГОШ</a:t>
            </a:r>
            <a:r>
              <a:rPr lang="ru-RU" sz="2700" i="1" dirty="0"/>
              <a:t>" МР </a:t>
            </a:r>
            <a:r>
              <a:rPr lang="ru-RU" sz="2700" i="1" dirty="0" err="1"/>
              <a:t>Олекминский</a:t>
            </a:r>
            <a:r>
              <a:rPr lang="ru-RU" sz="2700" i="1" dirty="0"/>
              <a:t> район РС(Я)</a:t>
            </a:r>
            <a:r>
              <a:rPr lang="ru-RU" sz="2700" dirty="0"/>
              <a:t/>
            </a:r>
            <a:br>
              <a:rPr lang="ru-RU" sz="2700" dirty="0"/>
            </a:br>
            <a:r>
              <a:rPr lang="ru-RU" sz="2700" dirty="0"/>
              <a:t> </a:t>
            </a:r>
            <a:r>
              <a:rPr lang="ru-RU" dirty="0"/>
              <a:t/>
            </a:r>
            <a:br>
              <a:rPr lang="ru-RU" dirty="0"/>
            </a:br>
            <a:endParaRPr lang="ru-RU" dirty="0"/>
          </a:p>
        </p:txBody>
      </p:sp>
      <p:sp>
        <p:nvSpPr>
          <p:cNvPr id="37890" name="AutoShape 2" descr="ÐÐ°ÑÑÐ¸Ð½ÐºÐ¸ Ð¿Ð¾ Ð·Ð°Ð¿ÑÐ¾ÑÑ Ð»ÐµÑÐ½Ð¾Ð¹ ÑÐ¾Ð½ Ð´Ð»Ñ Ð¿ÑÐµÐ·ÐµÐ½ÑÐ°ÑÐ¸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Рисунок 6" descr="C:\Users\Ольга\Desktop\Таций Т.В.1.jpg"/>
          <p:cNvPicPr/>
          <p:nvPr/>
        </p:nvPicPr>
        <p:blipFill>
          <a:blip r:embed="rId3" cstate="print"/>
          <a:srcRect/>
          <a:stretch>
            <a:fillRect/>
          </a:stretch>
        </p:blipFill>
        <p:spPr bwMode="auto">
          <a:xfrm>
            <a:off x="714348" y="3714752"/>
            <a:ext cx="1143008" cy="1500198"/>
          </a:xfrm>
          <a:prstGeom prst="rect">
            <a:avLst/>
          </a:prstGeom>
          <a:noFill/>
          <a:ln w="9525">
            <a:noFill/>
            <a:miter lim="800000"/>
            <a:headEnd/>
            <a:tailEnd/>
          </a:ln>
        </p:spPr>
      </p:pic>
      <p:pic>
        <p:nvPicPr>
          <p:cNvPr id="8" name="Рисунок 7" descr="C:\Users\Ольга\Desktop\МИИ 2018\Рожкова О.Ю..jpg"/>
          <p:cNvPicPr/>
          <p:nvPr/>
        </p:nvPicPr>
        <p:blipFill>
          <a:blip r:embed="rId4" cstate="print"/>
          <a:srcRect/>
          <a:stretch>
            <a:fillRect/>
          </a:stretch>
        </p:blipFill>
        <p:spPr bwMode="auto">
          <a:xfrm>
            <a:off x="642910" y="1357298"/>
            <a:ext cx="1000132" cy="141404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2" descr="C:\Users\tata\Desktop\Лето 2013\mota_ru_1040119-1280x1024.jpg"/>
          <p:cNvPicPr>
            <a:picLocks noChangeAspect="1" noChangeArrowheads="1"/>
          </p:cNvPicPr>
          <p:nvPr/>
        </p:nvPicPr>
        <p:blipFill>
          <a:blip r:embed="rId2"/>
          <a:srcRect l="3824" t="14468" r="10715" b="5524"/>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500034" y="214290"/>
            <a:ext cx="8358246" cy="6063198"/>
          </a:xfrm>
          <a:prstGeom prst="rect">
            <a:avLst/>
          </a:prstGeom>
          <a:noFill/>
        </p:spPr>
        <p:txBody>
          <a:bodyPr wrap="square" rtlCol="0">
            <a:spAutoFit/>
          </a:bodyPr>
          <a:lstStyle/>
          <a:p>
            <a:pPr fontAlgn="auto">
              <a:spcBef>
                <a:spcPts val="0"/>
              </a:spcBef>
              <a:spcAft>
                <a:spcPts val="0"/>
              </a:spcAft>
              <a:defRPr/>
            </a:pPr>
            <a:r>
              <a:rPr lang="ru-RU" sz="2800" b="1" dirty="0" smtClean="0"/>
              <a:t>4. Сделали:</a:t>
            </a:r>
          </a:p>
          <a:p>
            <a:pPr fontAlgn="auto">
              <a:spcBef>
                <a:spcPts val="0"/>
              </a:spcBef>
              <a:spcAft>
                <a:spcPts val="0"/>
              </a:spcAft>
              <a:defRPr/>
            </a:pPr>
            <a:endParaRPr lang="ru-RU" sz="2400" dirty="0" smtClean="0"/>
          </a:p>
          <a:p>
            <a:pPr fontAlgn="auto">
              <a:spcBef>
                <a:spcPts val="0"/>
              </a:spcBef>
              <a:spcAft>
                <a:spcPts val="0"/>
              </a:spcAft>
              <a:buFont typeface="Arial" pitchFamily="34" charset="0"/>
              <a:buChar char="•"/>
              <a:defRPr/>
            </a:pPr>
            <a:r>
              <a:rPr lang="ru-RU" sz="2400" dirty="0" smtClean="0"/>
              <a:t>химический и микробиологический состав 9 проб водных объектов, расположенных в окрестностях научного стационара «</a:t>
            </a:r>
            <a:r>
              <a:rPr lang="ru-RU" sz="2400" dirty="0" err="1" smtClean="0"/>
              <a:t>Джикимда</a:t>
            </a:r>
            <a:r>
              <a:rPr lang="ru-RU" sz="2400" dirty="0" smtClean="0"/>
              <a:t>»</a:t>
            </a:r>
          </a:p>
          <a:p>
            <a:pPr fontAlgn="auto">
              <a:spcBef>
                <a:spcPts val="0"/>
              </a:spcBef>
              <a:spcAft>
                <a:spcPts val="0"/>
              </a:spcAft>
              <a:buFont typeface="Arial" pitchFamily="34" charset="0"/>
              <a:buChar char="•"/>
              <a:defRPr/>
            </a:pPr>
            <a:r>
              <a:rPr lang="ru-RU" sz="2400" dirty="0" smtClean="0"/>
              <a:t>химический и микробиологический состав 9  почвенных образцов, взятых в различных растительных сообществах  научного стационара «</a:t>
            </a:r>
            <a:r>
              <a:rPr lang="ru-RU" sz="2400" dirty="0" err="1" smtClean="0"/>
              <a:t>Джикимда</a:t>
            </a:r>
            <a:r>
              <a:rPr lang="ru-RU" sz="2400" dirty="0" smtClean="0"/>
              <a:t>»</a:t>
            </a:r>
          </a:p>
          <a:p>
            <a:pPr fontAlgn="auto">
              <a:spcBef>
                <a:spcPts val="0"/>
              </a:spcBef>
              <a:spcAft>
                <a:spcPts val="0"/>
              </a:spcAft>
              <a:buFont typeface="Arial" pitchFamily="34" charset="0"/>
              <a:buChar char="•"/>
              <a:defRPr/>
            </a:pPr>
            <a:r>
              <a:rPr lang="ru-RU" sz="2400" dirty="0" smtClean="0"/>
              <a:t>10 геоботанических описаний растительных сообществ</a:t>
            </a:r>
          </a:p>
          <a:p>
            <a:pPr fontAlgn="auto">
              <a:spcBef>
                <a:spcPts val="0"/>
              </a:spcBef>
              <a:spcAft>
                <a:spcPts val="0"/>
              </a:spcAft>
              <a:buFont typeface="Arial" pitchFamily="34" charset="0"/>
              <a:buChar char="•"/>
              <a:defRPr/>
            </a:pPr>
            <a:r>
              <a:rPr lang="ru-RU" sz="2400" dirty="0" smtClean="0"/>
              <a:t>4200 измерений морфометрических параметров растений</a:t>
            </a:r>
          </a:p>
          <a:p>
            <a:pPr fontAlgn="auto">
              <a:spcBef>
                <a:spcPts val="0"/>
              </a:spcBef>
              <a:spcAft>
                <a:spcPts val="0"/>
              </a:spcAft>
              <a:buFont typeface="Arial" pitchFamily="34" charset="0"/>
              <a:buChar char="•"/>
              <a:defRPr/>
            </a:pPr>
            <a:r>
              <a:rPr lang="ru-RU" sz="2400" dirty="0" smtClean="0"/>
              <a:t>6 таксационных описаний различных типов леса;</a:t>
            </a:r>
          </a:p>
          <a:p>
            <a:pPr fontAlgn="auto">
              <a:spcBef>
                <a:spcPts val="0"/>
              </a:spcBef>
              <a:spcAft>
                <a:spcPts val="0"/>
              </a:spcAft>
              <a:buFont typeface="Arial" pitchFamily="34" charset="0"/>
              <a:buChar char="•"/>
              <a:defRPr/>
            </a:pPr>
            <a:r>
              <a:rPr lang="ru-RU" sz="2400" dirty="0" smtClean="0"/>
              <a:t>измерения 174 деревьев и свыше 500 деревьев подроста;</a:t>
            </a:r>
          </a:p>
          <a:p>
            <a:pPr fontAlgn="auto">
              <a:spcBef>
                <a:spcPts val="0"/>
              </a:spcBef>
              <a:spcAft>
                <a:spcPts val="0"/>
              </a:spcAft>
              <a:buFont typeface="Arial" pitchFamily="34" charset="0"/>
              <a:buChar char="•"/>
              <a:defRPr/>
            </a:pPr>
            <a:r>
              <a:rPr lang="ru-RU" sz="2400" dirty="0" smtClean="0"/>
              <a:t>обследования трех участков леса, поле лесных пожаров 1985, 2009гг.;</a:t>
            </a:r>
          </a:p>
          <a:p>
            <a:pPr fontAlgn="auto">
              <a:spcBef>
                <a:spcPts val="0"/>
              </a:spcBef>
              <a:spcAft>
                <a:spcPts val="0"/>
              </a:spcAft>
              <a:buFont typeface="Arial" pitchFamily="34" charset="0"/>
              <a:buChar char="•"/>
              <a:defRPr/>
            </a:pPr>
            <a:r>
              <a:rPr lang="ru-RU" sz="2400" dirty="0" smtClean="0"/>
              <a:t>отдохнули и нашли новых друзей.</a:t>
            </a:r>
          </a:p>
          <a:p>
            <a:pPr fontAlgn="auto">
              <a:spcBef>
                <a:spcPts val="0"/>
              </a:spcBef>
              <a:spcAft>
                <a:spcPts val="0"/>
              </a:spcAft>
              <a:defRPr/>
            </a:pPr>
            <a:r>
              <a:rPr lang="ru-RU" sz="2400" dirty="0" smtClean="0"/>
              <a:t> </a:t>
            </a:r>
            <a:endParaRPr lang="ru-RU"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tata\Desktop\Лето 2013\mota_ru_1040119-1280x1024.jpg"/>
          <p:cNvPicPr>
            <a:picLocks noChangeAspect="1" noChangeArrowheads="1"/>
          </p:cNvPicPr>
          <p:nvPr/>
        </p:nvPicPr>
        <p:blipFill>
          <a:blip r:embed="rId2"/>
          <a:srcRect l="3824" t="14468" r="10715" b="5524"/>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r>
              <a:rPr lang="ru-RU" sz="3200" b="1" dirty="0" smtClean="0">
                <a:solidFill>
                  <a:srgbClr val="C00000"/>
                </a:solidFill>
              </a:rPr>
              <a:t>Цель мастер-класса</a:t>
            </a:r>
            <a:endParaRPr lang="ru-RU" sz="3200" b="1" dirty="0">
              <a:solidFill>
                <a:srgbClr val="C00000"/>
              </a:solidFill>
            </a:endParaRPr>
          </a:p>
        </p:txBody>
      </p:sp>
      <p:sp>
        <p:nvSpPr>
          <p:cNvPr id="3" name="Содержимое 2"/>
          <p:cNvSpPr>
            <a:spLocks noGrp="1"/>
          </p:cNvSpPr>
          <p:nvPr>
            <p:ph idx="1"/>
          </p:nvPr>
        </p:nvSpPr>
        <p:spPr>
          <a:xfrm>
            <a:off x="571472" y="1785926"/>
            <a:ext cx="8229600" cy="4525963"/>
          </a:xfrm>
        </p:spPr>
        <p:txBody>
          <a:bodyPr>
            <a:normAutofit/>
          </a:bodyPr>
          <a:lstStyle/>
          <a:p>
            <a:pPr>
              <a:buNone/>
            </a:pPr>
            <a:r>
              <a:rPr lang="ru-RU" dirty="0" smtClean="0"/>
              <a:t>	</a:t>
            </a:r>
            <a:r>
              <a:rPr lang="ru-RU" dirty="0" smtClean="0"/>
              <a:t>Представить опыт работы</a:t>
            </a:r>
            <a:r>
              <a:rPr lang="ru-RU" b="1" dirty="0" smtClean="0"/>
              <a:t> </a:t>
            </a:r>
            <a:r>
              <a:rPr lang="ru-RU" b="1" dirty="0" smtClean="0"/>
              <a:t> </a:t>
            </a:r>
            <a:r>
              <a:rPr lang="ru-RU" dirty="0" smtClean="0"/>
              <a:t>по развитию </a:t>
            </a:r>
            <a:r>
              <a:rPr lang="ru-RU" dirty="0" smtClean="0"/>
              <a:t>исследовательских навыков  учащихся в </a:t>
            </a:r>
            <a:r>
              <a:rPr lang="ru-RU" dirty="0" smtClean="0"/>
              <a:t>полевых условиях.</a:t>
            </a:r>
            <a:endParaRPr lang="ru-RU" dirty="0" smtClean="0"/>
          </a:p>
          <a:p>
            <a:pPr>
              <a:buNone/>
            </a:pPr>
            <a:r>
              <a:rPr lang="ru-RU" dirty="0" smtClean="0"/>
              <a:t>    Познакомить  </a:t>
            </a:r>
            <a:r>
              <a:rPr lang="ru-RU" dirty="0" smtClean="0"/>
              <a:t>участников с программой комплексного изучения лесных экосистем </a:t>
            </a:r>
            <a:r>
              <a:rPr lang="ru-RU" dirty="0" smtClean="0"/>
              <a:t>южной Якутии </a:t>
            </a:r>
            <a:r>
              <a:rPr lang="ru-RU" dirty="0" smtClean="0"/>
              <a:t>во время экспедиции </a:t>
            </a:r>
            <a:r>
              <a:rPr lang="ru-RU" dirty="0" err="1" smtClean="0"/>
              <a:t>Джикимда</a:t>
            </a:r>
            <a:r>
              <a:rPr lang="ru-RU" dirty="0" smtClean="0"/>
              <a:t> на территории Олекминского заповедника</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tata\Desktop\Лето 2013\mota_ru_1040119-1280x1024.jpg"/>
          <p:cNvPicPr>
            <a:picLocks noChangeAspect="1" noChangeArrowheads="1"/>
          </p:cNvPicPr>
          <p:nvPr/>
        </p:nvPicPr>
        <p:blipFill>
          <a:blip r:embed="rId2"/>
          <a:srcRect l="3824" t="14468" r="10715" b="5524"/>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28596" y="285728"/>
            <a:ext cx="8229600" cy="1143000"/>
          </a:xfrm>
        </p:spPr>
        <p:txBody>
          <a:bodyPr>
            <a:normAutofit/>
          </a:bodyPr>
          <a:lstStyle/>
          <a:p>
            <a:r>
              <a:rPr lang="ru-RU" sz="3200" b="1" dirty="0" smtClean="0">
                <a:solidFill>
                  <a:srgbClr val="C00000"/>
                </a:solidFill>
              </a:rPr>
              <a:t>Задачи </a:t>
            </a:r>
            <a:r>
              <a:rPr lang="ru-RU" sz="3200" b="1" dirty="0" smtClean="0">
                <a:solidFill>
                  <a:srgbClr val="C00000"/>
                </a:solidFill>
              </a:rPr>
              <a:t> мастер класса</a:t>
            </a:r>
            <a:endParaRPr lang="ru-RU" sz="3200" b="1" dirty="0">
              <a:solidFill>
                <a:srgbClr val="C00000"/>
              </a:solidFill>
            </a:endParaRPr>
          </a:p>
        </p:txBody>
      </p:sp>
      <p:sp>
        <p:nvSpPr>
          <p:cNvPr id="3" name="Содержимое 2"/>
          <p:cNvSpPr>
            <a:spLocks noGrp="1"/>
          </p:cNvSpPr>
          <p:nvPr>
            <p:ph idx="1"/>
          </p:nvPr>
        </p:nvSpPr>
        <p:spPr>
          <a:xfrm>
            <a:off x="457200" y="1357298"/>
            <a:ext cx="8229600" cy="5000660"/>
          </a:xfrm>
        </p:spPr>
        <p:txBody>
          <a:bodyPr>
            <a:normAutofit/>
          </a:bodyPr>
          <a:lstStyle/>
          <a:p>
            <a:pPr marL="514350" indent="-514350" algn="just">
              <a:buFont typeface="+mj-lt"/>
              <a:buAutoNum type="arabicPeriod"/>
            </a:pPr>
            <a:r>
              <a:rPr lang="ru-RU" sz="2400" dirty="0" smtClean="0"/>
              <a:t>Познакомить участников  с общей характеристикой муниципального образовательного пространства Олекминского района</a:t>
            </a:r>
          </a:p>
          <a:p>
            <a:pPr marL="514350" indent="-514350" algn="just">
              <a:buFont typeface="+mj-lt"/>
              <a:buAutoNum type="arabicPeriod"/>
            </a:pPr>
            <a:r>
              <a:rPr lang="ru-RU" sz="2400" dirty="0" smtClean="0"/>
              <a:t>Познакомить участников мастер-класса с целями и задачами экологической экспедиции </a:t>
            </a:r>
            <a:r>
              <a:rPr lang="ru-RU" sz="2400" dirty="0" err="1" smtClean="0"/>
              <a:t>Джикимда</a:t>
            </a:r>
            <a:endParaRPr lang="ru-RU" sz="2400" dirty="0" smtClean="0"/>
          </a:p>
          <a:p>
            <a:pPr marL="514350" indent="-514350" algn="just">
              <a:buFont typeface="+mj-lt"/>
              <a:buAutoNum type="arabicPeriod"/>
            </a:pPr>
            <a:r>
              <a:rPr lang="ru-RU" sz="2400" dirty="0" smtClean="0"/>
              <a:t>Представить  программу и методы комплексного изучения лесных экосистем.</a:t>
            </a:r>
          </a:p>
          <a:p>
            <a:pPr marL="514350" indent="-514350" algn="just">
              <a:buFont typeface="+mj-lt"/>
              <a:buAutoNum type="arabicPeriod"/>
            </a:pPr>
            <a:r>
              <a:rPr lang="ru-RU" sz="2400" dirty="0" smtClean="0"/>
              <a:t>Провести краткий практикум по  определению таксационных  характеристик древостоя</a:t>
            </a:r>
            <a:endParaRPr lang="ru-R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tata\Desktop\Лето 2013\mota_ru_1040119-1280x1024.jpg"/>
          <p:cNvPicPr>
            <a:picLocks noChangeAspect="1" noChangeArrowheads="1"/>
          </p:cNvPicPr>
          <p:nvPr/>
        </p:nvPicPr>
        <p:blipFill>
          <a:blip r:embed="rId2"/>
          <a:srcRect l="3824" t="14468" r="10715" b="5524"/>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r>
              <a:rPr lang="ru-RU" sz="2800" dirty="0" smtClean="0">
                <a:solidFill>
                  <a:srgbClr val="C00000"/>
                </a:solidFill>
              </a:rPr>
              <a:t>Оборудование</a:t>
            </a:r>
            <a:endParaRPr lang="ru-RU" sz="2800" dirty="0">
              <a:solidFill>
                <a:srgbClr val="C00000"/>
              </a:solidFill>
            </a:endParaRPr>
          </a:p>
        </p:txBody>
      </p:sp>
      <p:sp>
        <p:nvSpPr>
          <p:cNvPr id="3" name="Содержимое 2"/>
          <p:cNvSpPr>
            <a:spLocks noGrp="1"/>
          </p:cNvSpPr>
          <p:nvPr>
            <p:ph idx="1"/>
          </p:nvPr>
        </p:nvSpPr>
        <p:spPr/>
        <p:txBody>
          <a:bodyPr/>
          <a:lstStyle/>
          <a:p>
            <a:pPr marL="514350" indent="-514350">
              <a:buFont typeface="+mj-lt"/>
              <a:buAutoNum type="arabicPeriod"/>
            </a:pPr>
            <a:r>
              <a:rPr lang="ru-RU" dirty="0" err="1" smtClean="0"/>
              <a:t>ЭкоГид</a:t>
            </a:r>
            <a:r>
              <a:rPr lang="ru-RU" dirty="0" smtClean="0"/>
              <a:t>: Цветы. Определитель дикорастущих цветов России</a:t>
            </a:r>
          </a:p>
          <a:p>
            <a:pPr marL="514350" indent="-514350">
              <a:buNone/>
            </a:pPr>
            <a:r>
              <a:rPr lang="ru-RU" dirty="0"/>
              <a:t> </a:t>
            </a:r>
            <a:r>
              <a:rPr lang="en-US" dirty="0" smtClean="0">
                <a:hlinkClick r:id="rId3"/>
              </a:rPr>
              <a:t>www.ecosystema.ru</a:t>
            </a:r>
            <a:r>
              <a:rPr lang="en-US" dirty="0" smtClean="0"/>
              <a:t> </a:t>
            </a:r>
            <a:endParaRPr lang="ru-RU" dirty="0" smtClean="0"/>
          </a:p>
          <a:p>
            <a:pPr marL="514350" indent="-514350">
              <a:buNone/>
            </a:pPr>
            <a:r>
              <a:rPr lang="en-US" dirty="0" smtClean="0"/>
              <a:t>2. </a:t>
            </a:r>
            <a:r>
              <a:rPr lang="ru-RU" dirty="0" err="1" smtClean="0"/>
              <a:t>ЭкоГид</a:t>
            </a:r>
            <a:r>
              <a:rPr lang="ru-RU" dirty="0" smtClean="0"/>
              <a:t>:  Определитель деревьев</a:t>
            </a:r>
            <a:endParaRPr lang="en-US" dirty="0" smtClean="0"/>
          </a:p>
          <a:p>
            <a:pPr marL="514350" indent="-514350">
              <a:buNone/>
            </a:pPr>
            <a:r>
              <a:rPr lang="ru-RU" dirty="0" smtClean="0"/>
              <a:t> </a:t>
            </a:r>
            <a:r>
              <a:rPr lang="en-US" dirty="0" smtClean="0">
                <a:hlinkClick r:id="rId3"/>
              </a:rPr>
              <a:t>www.ecosystema.ru</a:t>
            </a:r>
            <a:endParaRPr lang="en-US" dirty="0" smtClean="0"/>
          </a:p>
          <a:p>
            <a:pPr marL="514350" indent="-514350">
              <a:buNone/>
            </a:pPr>
            <a:r>
              <a:rPr lang="en-US" dirty="0" smtClean="0"/>
              <a:t>3. </a:t>
            </a:r>
            <a:r>
              <a:rPr lang="ru-RU" dirty="0"/>
              <a:t> </a:t>
            </a:r>
            <a:r>
              <a:rPr lang="ru-RU" dirty="0" smtClean="0"/>
              <a:t>Таксационное оборудование ( мерная вилка,  возрастной бур, высотомер и др.)</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C:\Users\tata\Desktop\Лето 2013\mota_ru_1040119-1280x1024.jpg"/>
          <p:cNvPicPr>
            <a:picLocks noChangeAspect="1" noChangeArrowheads="1"/>
          </p:cNvPicPr>
          <p:nvPr/>
        </p:nvPicPr>
        <p:blipFill>
          <a:blip r:embed="rId2"/>
          <a:srcRect l="3824" t="14468" r="10715" b="5524"/>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214282" y="0"/>
            <a:ext cx="8715436" cy="1143000"/>
          </a:xfrm>
        </p:spPr>
        <p:txBody>
          <a:bodyPr>
            <a:noAutofit/>
          </a:bodyPr>
          <a:lstStyle/>
          <a:p>
            <a:r>
              <a:rPr lang="ru-RU" sz="2800" b="1" dirty="0" smtClean="0">
                <a:solidFill>
                  <a:srgbClr val="C00000"/>
                </a:solidFill>
              </a:rPr>
              <a:t>Муниципальное образовательное пространство Олекминского района</a:t>
            </a:r>
            <a:endParaRPr lang="ru-RU" sz="2800" b="1" dirty="0">
              <a:solidFill>
                <a:srgbClr val="C00000"/>
              </a:solidFill>
            </a:endParaRPr>
          </a:p>
        </p:txBody>
      </p:sp>
      <p:sp>
        <p:nvSpPr>
          <p:cNvPr id="3" name="Содержимое 2"/>
          <p:cNvSpPr>
            <a:spLocks noGrp="1"/>
          </p:cNvSpPr>
          <p:nvPr>
            <p:ph idx="1"/>
          </p:nvPr>
        </p:nvSpPr>
        <p:spPr>
          <a:xfrm>
            <a:off x="0" y="1500174"/>
            <a:ext cx="4257676" cy="4214842"/>
          </a:xfrm>
        </p:spPr>
        <p:txBody>
          <a:bodyPr>
            <a:normAutofit fontScale="92500" lnSpcReduction="10000"/>
          </a:bodyPr>
          <a:lstStyle/>
          <a:p>
            <a:r>
              <a:rPr lang="ru-RU" sz="2600" b="1" dirty="0" smtClean="0"/>
              <a:t>В районе – 30 000  </a:t>
            </a:r>
            <a:r>
              <a:rPr lang="ru-RU" sz="2600" b="1" dirty="0"/>
              <a:t>жителей, </a:t>
            </a:r>
            <a:endParaRPr lang="ru-RU" sz="2600" b="1" dirty="0" smtClean="0"/>
          </a:p>
          <a:p>
            <a:r>
              <a:rPr lang="ru-RU" sz="2600" b="1" dirty="0" smtClean="0"/>
              <a:t>В г. </a:t>
            </a:r>
            <a:r>
              <a:rPr lang="ru-RU" sz="2600" b="1" dirty="0" err="1" smtClean="0"/>
              <a:t>Олекминске</a:t>
            </a:r>
            <a:r>
              <a:rPr lang="ru-RU" sz="2600" b="1" dirty="0" smtClean="0"/>
              <a:t> -  </a:t>
            </a:r>
            <a:r>
              <a:rPr lang="ru-RU" sz="2600" b="1" dirty="0"/>
              <a:t>9 </a:t>
            </a:r>
            <a:r>
              <a:rPr lang="ru-RU" sz="2600" b="1" dirty="0" smtClean="0"/>
              <a:t>000 </a:t>
            </a:r>
          </a:p>
          <a:p>
            <a:endParaRPr lang="ru-RU" sz="2000" b="1" dirty="0" smtClean="0"/>
          </a:p>
          <a:p>
            <a:pPr>
              <a:buNone/>
            </a:pPr>
            <a:r>
              <a:rPr lang="ru-RU" sz="2600" b="1" dirty="0" smtClean="0"/>
              <a:t>                     Около </a:t>
            </a:r>
            <a:r>
              <a:rPr lang="ru-RU" sz="2600" b="1" dirty="0" smtClean="0">
                <a:solidFill>
                  <a:srgbClr val="C00000"/>
                </a:solidFill>
              </a:rPr>
              <a:t>5000 </a:t>
            </a:r>
            <a:r>
              <a:rPr lang="ru-RU" sz="2600" b="1" dirty="0">
                <a:solidFill>
                  <a:srgbClr val="C00000"/>
                </a:solidFill>
              </a:rPr>
              <a:t>детей </a:t>
            </a:r>
            <a:r>
              <a:rPr lang="ru-RU" sz="2600" b="1" dirty="0"/>
              <a:t>дошкольного и школьного возраста</a:t>
            </a:r>
            <a:r>
              <a:rPr lang="ru-RU" sz="2000" b="1" dirty="0"/>
              <a:t>. </a:t>
            </a:r>
            <a:endParaRPr lang="ru-RU" sz="2000" b="1" dirty="0" smtClean="0"/>
          </a:p>
          <a:p>
            <a:endParaRPr lang="ru-RU" sz="2000" b="1" dirty="0" smtClean="0"/>
          </a:p>
          <a:p>
            <a:pPr>
              <a:buNone/>
            </a:pPr>
            <a:r>
              <a:rPr lang="ru-RU" sz="2600" b="1" dirty="0" smtClean="0"/>
              <a:t>                             61 ОУ:</a:t>
            </a:r>
          </a:p>
          <a:p>
            <a:pPr>
              <a:buNone/>
            </a:pPr>
            <a:r>
              <a:rPr lang="ru-RU" sz="2600" b="1" dirty="0" smtClean="0"/>
              <a:t>                            31  Школа,</a:t>
            </a:r>
          </a:p>
          <a:p>
            <a:pPr>
              <a:buNone/>
            </a:pPr>
            <a:r>
              <a:rPr lang="ru-RU" sz="2600" b="1" dirty="0" smtClean="0"/>
              <a:t>                            27  ДОУ</a:t>
            </a:r>
          </a:p>
          <a:p>
            <a:pPr>
              <a:buNone/>
            </a:pPr>
            <a:r>
              <a:rPr lang="ru-RU" sz="2600" b="1" dirty="0" smtClean="0"/>
              <a:t>                            3   УДОД</a:t>
            </a:r>
            <a:endParaRPr lang="ru-RU" sz="2600" b="1" dirty="0"/>
          </a:p>
        </p:txBody>
      </p:sp>
      <p:graphicFrame>
        <p:nvGraphicFramePr>
          <p:cNvPr id="4" name="Диаграмма 3"/>
          <p:cNvGraphicFramePr/>
          <p:nvPr/>
        </p:nvGraphicFramePr>
        <p:xfrm>
          <a:off x="4286248" y="178592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000464" y="4500570"/>
            <a:ext cx="5143536" cy="1200329"/>
          </a:xfrm>
          <a:prstGeom prst="rect">
            <a:avLst/>
          </a:prstGeom>
          <a:noFill/>
        </p:spPr>
        <p:txBody>
          <a:bodyPr wrap="square" rtlCol="0">
            <a:spAutoFit/>
          </a:bodyPr>
          <a:lstStyle/>
          <a:p>
            <a:pPr algn="ctr"/>
            <a:r>
              <a:rPr lang="ru-RU" sz="2400" b="1" dirty="0" smtClean="0">
                <a:solidFill>
                  <a:srgbClr val="C00000"/>
                </a:solidFill>
              </a:rPr>
              <a:t>3597 детей  школьного возраста</a:t>
            </a:r>
            <a:endParaRPr lang="ru-RU" sz="2400" b="1" dirty="0" smtClean="0">
              <a:solidFill>
                <a:srgbClr val="C00000"/>
              </a:solidFill>
            </a:endParaRPr>
          </a:p>
          <a:p>
            <a:pPr algn="ctr"/>
            <a:r>
              <a:rPr lang="ru-RU" sz="2400" b="1" dirty="0" smtClean="0">
                <a:solidFill>
                  <a:srgbClr val="C00000"/>
                </a:solidFill>
              </a:rPr>
              <a:t> </a:t>
            </a:r>
            <a:r>
              <a:rPr lang="ru-RU" sz="2400" b="1" dirty="0" smtClean="0">
                <a:solidFill>
                  <a:srgbClr val="C00000"/>
                </a:solidFill>
              </a:rPr>
              <a:t> </a:t>
            </a:r>
            <a:r>
              <a:rPr lang="ru-RU" sz="2400" b="1" dirty="0" smtClean="0">
                <a:solidFill>
                  <a:srgbClr val="C00000"/>
                </a:solidFill>
              </a:rPr>
              <a:t>1742 </a:t>
            </a:r>
            <a:r>
              <a:rPr lang="ru-RU" sz="2400" b="1" dirty="0" smtClean="0">
                <a:solidFill>
                  <a:srgbClr val="C00000"/>
                </a:solidFill>
              </a:rPr>
              <a:t>детей дошкольного возраста</a:t>
            </a:r>
            <a:endParaRPr lang="ru-RU" sz="2400" b="1" dirty="0" smtClean="0">
              <a:solidFill>
                <a:srgbClr val="C00000"/>
              </a:solidFill>
            </a:endParaRPr>
          </a:p>
          <a:p>
            <a:endParaRPr lang="ru-RU" sz="2400" dirty="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tata\Desktop\Лето 2013\mota_ru_1040119-1280x1024.jpg"/>
          <p:cNvPicPr>
            <a:picLocks noChangeAspect="1" noChangeArrowheads="1"/>
          </p:cNvPicPr>
          <p:nvPr/>
        </p:nvPicPr>
        <p:blipFill>
          <a:blip r:embed="rId2"/>
          <a:srcRect l="3824" t="14468" r="10715" b="5524"/>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r>
              <a:rPr lang="ru-RU" sz="2800" b="1" dirty="0" smtClean="0">
                <a:solidFill>
                  <a:srgbClr val="C00000"/>
                </a:solidFill>
              </a:rPr>
              <a:t>Место МБУ ДО «</a:t>
            </a:r>
            <a:r>
              <a:rPr lang="ru-RU" sz="2800" b="1" dirty="0" err="1" smtClean="0">
                <a:solidFill>
                  <a:srgbClr val="C00000"/>
                </a:solidFill>
              </a:rPr>
              <a:t>ЦТРиГОШ</a:t>
            </a:r>
            <a:r>
              <a:rPr lang="ru-RU" sz="2800" b="1" dirty="0" smtClean="0">
                <a:solidFill>
                  <a:srgbClr val="C00000"/>
                </a:solidFill>
              </a:rPr>
              <a:t>» в образовательном пространстве</a:t>
            </a:r>
            <a:endParaRPr lang="ru-RU" sz="2800" b="1" dirty="0">
              <a:solidFill>
                <a:srgbClr val="C00000"/>
              </a:solidFill>
            </a:endParaRPr>
          </a:p>
        </p:txBody>
      </p:sp>
      <p:sp>
        <p:nvSpPr>
          <p:cNvPr id="3" name="Содержимое 2"/>
          <p:cNvSpPr>
            <a:spLocks noGrp="1"/>
          </p:cNvSpPr>
          <p:nvPr>
            <p:ph idx="1"/>
          </p:nvPr>
        </p:nvSpPr>
        <p:spPr/>
        <p:txBody>
          <a:bodyPr>
            <a:normAutofit/>
          </a:bodyPr>
          <a:lstStyle/>
          <a:p>
            <a:r>
              <a:rPr lang="ru-RU" dirty="0" smtClean="0"/>
              <a:t>Дополнительное образование детей и взрослых</a:t>
            </a:r>
          </a:p>
          <a:p>
            <a:r>
              <a:rPr lang="ru-RU" dirty="0"/>
              <a:t> </a:t>
            </a:r>
            <a:r>
              <a:rPr lang="ru-RU" dirty="0" smtClean="0"/>
              <a:t>Развитие в районе  </a:t>
            </a:r>
            <a:r>
              <a:rPr lang="ru-RU" dirty="0" err="1" smtClean="0"/>
              <a:t>естественонаучного</a:t>
            </a:r>
            <a:r>
              <a:rPr lang="ru-RU" dirty="0" smtClean="0"/>
              <a:t> и технического образования</a:t>
            </a:r>
          </a:p>
          <a:p>
            <a:r>
              <a:rPr lang="ru-RU" dirty="0" smtClean="0"/>
              <a:t>Организация дистанционного дополнительного образования</a:t>
            </a:r>
          </a:p>
          <a:p>
            <a:r>
              <a:rPr lang="ru-RU" dirty="0" smtClean="0"/>
              <a:t>Развитие  научно-исследовательской работы ,  начиная с дошкольного возраста</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Столярчук Надежда Летний денек"/>
          <p:cNvPicPr>
            <a:picLocks noChangeAspect="1" noChangeArrowheads="1"/>
          </p:cNvPicPr>
          <p:nvPr/>
        </p:nvPicPr>
        <p:blipFill>
          <a:blip r:embed="rId3"/>
          <a:srcRect l="20175" t="39549" r="25674" b="7428"/>
          <a:stretch>
            <a:fillRect/>
          </a:stretch>
        </p:blipFill>
        <p:spPr bwMode="auto">
          <a:xfrm>
            <a:off x="0" y="0"/>
            <a:ext cx="9144000" cy="6858000"/>
          </a:xfrm>
          <a:prstGeom prst="rect">
            <a:avLst/>
          </a:prstGeom>
          <a:noFill/>
          <a:ln w="9525">
            <a:noFill/>
            <a:miter lim="800000"/>
            <a:headEnd/>
            <a:tailEnd/>
          </a:ln>
        </p:spPr>
      </p:pic>
      <p:pic>
        <p:nvPicPr>
          <p:cNvPr id="7171" name="Рисунок 3" descr="C:\Users\ЦТРиГОШ_7\Desktop\плакат по интегрции ДО и общего образования 2013\фото на плакат\IMG_2422.JPG"/>
          <p:cNvPicPr>
            <a:picLocks noChangeAspect="1" noChangeArrowheads="1"/>
          </p:cNvPicPr>
          <p:nvPr/>
        </p:nvPicPr>
        <p:blipFill>
          <a:blip r:embed="rId4"/>
          <a:srcRect t="9103"/>
          <a:stretch>
            <a:fillRect/>
          </a:stretch>
        </p:blipFill>
        <p:spPr bwMode="auto">
          <a:xfrm>
            <a:off x="179388" y="2278063"/>
            <a:ext cx="1800225" cy="2087562"/>
          </a:xfrm>
          <a:prstGeom prst="rect">
            <a:avLst/>
          </a:prstGeom>
          <a:noFill/>
          <a:ln w="9525">
            <a:noFill/>
            <a:miter lim="800000"/>
            <a:headEnd/>
            <a:tailEnd/>
          </a:ln>
        </p:spPr>
      </p:pic>
      <p:sp>
        <p:nvSpPr>
          <p:cNvPr id="7172" name="Rectangle 1"/>
          <p:cNvSpPr>
            <a:spLocks noChangeArrowheads="1"/>
          </p:cNvSpPr>
          <p:nvPr/>
        </p:nvSpPr>
        <p:spPr bwMode="auto">
          <a:xfrm>
            <a:off x="1619250" y="5938838"/>
            <a:ext cx="6840538" cy="460375"/>
          </a:xfrm>
          <a:prstGeom prst="rect">
            <a:avLst/>
          </a:prstGeom>
          <a:noFill/>
          <a:ln w="9525">
            <a:noFill/>
            <a:miter lim="800000"/>
            <a:headEnd/>
            <a:tailEnd/>
          </a:ln>
        </p:spPr>
        <p:txBody>
          <a:bodyPr anchor="ctr">
            <a:spAutoFit/>
          </a:bodyPr>
          <a:lstStyle/>
          <a:p>
            <a:pPr indent="450850" algn="just"/>
            <a:r>
              <a:rPr lang="ru-RU" sz="1200" b="1" i="1">
                <a:cs typeface="Times New Roman" pitchFamily="18" charset="0"/>
              </a:rPr>
              <a:t>:</a:t>
            </a:r>
            <a:endParaRPr lang="ru-RU" sz="900"/>
          </a:p>
          <a:p>
            <a:pPr indent="450850" algn="just" eaLnBrk="0" hangingPunct="0"/>
            <a:r>
              <a:rPr lang="ru-RU" sz="1200" b="1" i="1">
                <a:solidFill>
                  <a:srgbClr val="000000"/>
                </a:solidFill>
                <a:latin typeface="Times New Roman" pitchFamily="18" charset="0"/>
                <a:ea typeface="Calibri" pitchFamily="34" charset="0"/>
                <a:cs typeface="Times New Roman" pitchFamily="18" charset="0"/>
              </a:rPr>
              <a:t>:</a:t>
            </a:r>
            <a:endParaRPr lang="ru-RU"/>
          </a:p>
        </p:txBody>
      </p:sp>
      <p:sp>
        <p:nvSpPr>
          <p:cNvPr id="7" name="Скругленный прямоугольник 6"/>
          <p:cNvSpPr/>
          <p:nvPr/>
        </p:nvSpPr>
        <p:spPr>
          <a:xfrm>
            <a:off x="1979613" y="1268413"/>
            <a:ext cx="6913562" cy="1223962"/>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anchor="ctr"/>
          <a:lstStyle/>
          <a:p>
            <a:pPr algn="just">
              <a:defRPr/>
            </a:pPr>
            <a:r>
              <a:rPr lang="ru-RU" sz="2400" b="1" dirty="0">
                <a:solidFill>
                  <a:srgbClr val="FF660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Приоритетные направления центра</a:t>
            </a:r>
            <a:endParaRPr lang="ru-RU" sz="2400" dirty="0">
              <a:solidFill>
                <a:srgbClr val="FF6600"/>
              </a:solidFill>
              <a:effectLst>
                <a:outerShdw blurRad="38100" dist="38100" dir="2700000" algn="tl">
                  <a:srgbClr val="000000">
                    <a:alpha val="43137"/>
                  </a:srgbClr>
                </a:outerShdw>
              </a:effectLst>
              <a:latin typeface="Comic Sans MS" pitchFamily="66" charset="0"/>
              <a:ea typeface="Calibri" pitchFamily="34" charset="0"/>
              <a:cs typeface="Arial" charset="0"/>
            </a:endParaRPr>
          </a:p>
          <a:p>
            <a:pPr marL="285750" indent="-285750" algn="just">
              <a:buFont typeface="Arial" pitchFamily="34" charset="0"/>
              <a:buChar char="•"/>
              <a:defRPr/>
            </a:pPr>
            <a:r>
              <a:rPr lang="ru-RU" sz="1400" dirty="0">
                <a:solidFill>
                  <a:prstClr val="black"/>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исследовательская работа с детьми; </a:t>
            </a:r>
          </a:p>
          <a:p>
            <a:pPr marL="285750" indent="-285750" algn="just">
              <a:buFont typeface="Arial" pitchFamily="34" charset="0"/>
              <a:buChar char="•"/>
              <a:defRPr/>
            </a:pPr>
            <a:r>
              <a:rPr lang="ru-RU" sz="1400" dirty="0">
                <a:solidFill>
                  <a:prstClr val="black"/>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естественнонаучное образование; </a:t>
            </a:r>
          </a:p>
          <a:p>
            <a:pPr marL="285750" indent="-285750" algn="just">
              <a:buFont typeface="Arial" pitchFamily="34" charset="0"/>
              <a:buChar char="•"/>
              <a:defRPr/>
            </a:pPr>
            <a:r>
              <a:rPr lang="ru-RU" sz="1400" dirty="0">
                <a:solidFill>
                  <a:prstClr val="black"/>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внедрение ИКТ в образовательный процесс;</a:t>
            </a:r>
          </a:p>
          <a:p>
            <a:pPr marL="285750" indent="-285750" algn="just">
              <a:buFont typeface="Arial" pitchFamily="34" charset="0"/>
              <a:buChar char="•"/>
              <a:defRPr/>
            </a:pPr>
            <a:r>
              <a:rPr lang="ru-RU" sz="1400" dirty="0">
                <a:solidFill>
                  <a:prstClr val="black"/>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развитие дистанционных форм дополнительного образования; методическая поддержка педагогов</a:t>
            </a:r>
          </a:p>
        </p:txBody>
      </p:sp>
      <p:sp>
        <p:nvSpPr>
          <p:cNvPr id="9" name="Скругленный прямоугольник 8"/>
          <p:cNvSpPr/>
          <p:nvPr/>
        </p:nvSpPr>
        <p:spPr>
          <a:xfrm>
            <a:off x="1979613" y="2781300"/>
            <a:ext cx="6985000" cy="1873250"/>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just">
              <a:defRPr/>
            </a:pPr>
            <a:r>
              <a:rPr lang="ru-RU" sz="2400" b="1" dirty="0">
                <a:solidFill>
                  <a:srgbClr val="FF6600"/>
                </a:solidFill>
                <a:effectLst>
                  <a:outerShdw blurRad="38100" dist="38100" dir="2700000" algn="tl">
                    <a:srgbClr val="000000">
                      <a:alpha val="43137"/>
                    </a:srgbClr>
                  </a:outerShdw>
                </a:effectLst>
                <a:latin typeface="Comic Sans MS" pitchFamily="66" charset="0"/>
                <a:cs typeface="Times New Roman" pitchFamily="18" charset="0"/>
              </a:rPr>
              <a:t>Кредо центра</a:t>
            </a:r>
            <a:endParaRPr lang="ru-RU" sz="2400" dirty="0">
              <a:solidFill>
                <a:srgbClr val="FF6600"/>
              </a:solidFill>
              <a:effectLst>
                <a:outerShdw blurRad="38100" dist="38100" dir="2700000" algn="tl">
                  <a:srgbClr val="000000">
                    <a:alpha val="43137"/>
                  </a:srgbClr>
                </a:outerShdw>
              </a:effectLst>
              <a:latin typeface="Comic Sans MS" pitchFamily="66" charset="0"/>
              <a:cs typeface="Arial" charset="0"/>
            </a:endParaRPr>
          </a:p>
          <a:p>
            <a:pPr algn="just">
              <a:defRPr/>
            </a:pPr>
            <a:r>
              <a:rPr lang="ru-RU" sz="1600" dirty="0">
                <a:solidFill>
                  <a:schemeClr val="tx1"/>
                </a:solidFill>
                <a:effectLst>
                  <a:outerShdw blurRad="38100" dist="38100" dir="2700000" algn="tl">
                    <a:srgbClr val="000000">
                      <a:alpha val="43137"/>
                    </a:srgbClr>
                  </a:outerShdw>
                </a:effectLst>
                <a:latin typeface="Comic Sans MS" pitchFamily="66" charset="0"/>
                <a:cs typeface="Times New Roman" pitchFamily="18" charset="0"/>
              </a:rPr>
              <a:t>«Образование без границ». Гибкость и ситуативность образовательного процесса, чуткое реагирование      на образовательные запросы и личностные интересы его субъектов; открытость и вариативность образовательного пространства, широкое взаимодействие и сотрудничество с другими учреждениями и структурами</a:t>
            </a:r>
            <a:endParaRPr lang="ru-RU" sz="1600" dirty="0">
              <a:solidFill>
                <a:srgbClr val="000000"/>
              </a:solidFill>
              <a:effectLst>
                <a:outerShdw blurRad="38100" dist="38100" dir="2700000" algn="tl">
                  <a:srgbClr val="000000">
                    <a:alpha val="43137"/>
                  </a:srgbClr>
                </a:outerShdw>
              </a:effectLst>
              <a:latin typeface="Comic Sans MS" pitchFamily="66" charset="0"/>
              <a:cs typeface="Arial" charset="0"/>
            </a:endParaRPr>
          </a:p>
        </p:txBody>
      </p:sp>
      <p:sp>
        <p:nvSpPr>
          <p:cNvPr id="11" name="Скругленный прямоугольник 10"/>
          <p:cNvSpPr/>
          <p:nvPr/>
        </p:nvSpPr>
        <p:spPr>
          <a:xfrm>
            <a:off x="1979613" y="4724400"/>
            <a:ext cx="6985000" cy="1900238"/>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anchor="ctr"/>
          <a:lstStyle/>
          <a:p>
            <a:pPr algn="just">
              <a:defRPr/>
            </a:pPr>
            <a:r>
              <a:rPr lang="ru-RU" sz="2400" b="1" dirty="0">
                <a:solidFill>
                  <a:srgbClr val="FF660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Модель деятельности</a:t>
            </a:r>
            <a:endParaRPr lang="ru-RU" sz="2400" dirty="0">
              <a:solidFill>
                <a:srgbClr val="FF6600"/>
              </a:solidFill>
              <a:effectLst>
                <a:outerShdw blurRad="38100" dist="38100" dir="2700000" algn="tl">
                  <a:srgbClr val="000000">
                    <a:alpha val="43137"/>
                  </a:srgbClr>
                </a:outerShdw>
              </a:effectLst>
              <a:latin typeface="Comic Sans MS" pitchFamily="66" charset="0"/>
            </a:endParaRPr>
          </a:p>
          <a:p>
            <a:pPr algn="just">
              <a:defRPr/>
            </a:pPr>
            <a:r>
              <a:rPr lang="ru-RU" sz="1600" dirty="0">
                <a:solidFill>
                  <a:srgbClr val="00000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центр открытого непрерывного дополнительного образования, способствующего расширению муниципального образовательного пространства  северной сельской провинции на основе использования современных педагогических и  информационно-коммуникативных технологий</a:t>
            </a:r>
            <a:endParaRPr lang="ru-RU" sz="1600" dirty="0">
              <a:effectLst>
                <a:outerShdw blurRad="38100" dist="38100" dir="2700000" algn="tl">
                  <a:srgbClr val="000000">
                    <a:alpha val="43137"/>
                  </a:srgbClr>
                </a:outerShdw>
              </a:effectLst>
              <a:latin typeface="Comic Sans MS" pitchFamily="66" charset="0"/>
            </a:endParaRPr>
          </a:p>
        </p:txBody>
      </p:sp>
      <p:sp>
        <p:nvSpPr>
          <p:cNvPr id="13" name="Скругленный прямоугольник 12"/>
          <p:cNvSpPr/>
          <p:nvPr/>
        </p:nvSpPr>
        <p:spPr>
          <a:xfrm>
            <a:off x="1979613" y="333375"/>
            <a:ext cx="6913562" cy="935038"/>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anchor="ctr"/>
          <a:lstStyle/>
          <a:p>
            <a:pPr algn="just">
              <a:defRPr/>
            </a:pPr>
            <a:r>
              <a:rPr lang="ru-RU" sz="2400" b="1" dirty="0">
                <a:solidFill>
                  <a:srgbClr val="FF6600"/>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Ведущая идея центра</a:t>
            </a:r>
          </a:p>
          <a:p>
            <a:pPr algn="just">
              <a:defRPr/>
            </a:pPr>
            <a:r>
              <a:rPr lang="ru-RU" sz="1600" dirty="0">
                <a:solidFill>
                  <a:prstClr val="black"/>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формирование творческой интеллектуальной личности, имеющей активную гражданскую позицию</a:t>
            </a:r>
            <a:endParaRPr lang="ru-RU" sz="1600" dirty="0">
              <a:effectLst>
                <a:outerShdw blurRad="38100" dist="38100" dir="2700000" algn="tl">
                  <a:srgbClr val="000000">
                    <a:alpha val="43137"/>
                  </a:srgbClr>
                </a:outerShdw>
              </a:effectLst>
              <a:latin typeface="Comic Sans MS" pitchFamily="66" charset="0"/>
            </a:endParaRPr>
          </a:p>
          <a:p>
            <a:pPr algn="ctr">
              <a:defRPr/>
            </a:pPr>
            <a:endParaRPr lang="ru-RU" dirty="0">
              <a:effectLst>
                <a:outerShdw blurRad="38100" dist="38100" dir="2700000" algn="tl">
                  <a:srgbClr val="000000">
                    <a:alpha val="43137"/>
                  </a:srgbClr>
                </a:outerShdw>
              </a:effectLst>
            </a:endParaRPr>
          </a:p>
        </p:txBody>
      </p:sp>
      <p:pic>
        <p:nvPicPr>
          <p:cNvPr id="7177" name="Рисунок 5" descr="C:\Users\ЦТРиГОШ_7\Desktop\плакат по интегрции ДО и общего образования 2013\фото на плакат\IMG_2336.JPG"/>
          <p:cNvPicPr>
            <a:picLocks noChangeAspect="1" noChangeArrowheads="1"/>
          </p:cNvPicPr>
          <p:nvPr/>
        </p:nvPicPr>
        <p:blipFill>
          <a:blip r:embed="rId5"/>
          <a:srcRect t="12096"/>
          <a:stretch>
            <a:fillRect/>
          </a:stretch>
        </p:blipFill>
        <p:spPr bwMode="auto">
          <a:xfrm>
            <a:off x="179388" y="4503738"/>
            <a:ext cx="1785937" cy="2093912"/>
          </a:xfrm>
          <a:prstGeom prst="rect">
            <a:avLst/>
          </a:prstGeom>
          <a:noFill/>
          <a:ln w="9525">
            <a:noFill/>
            <a:miter lim="800000"/>
            <a:headEnd/>
            <a:tailEnd/>
          </a:ln>
        </p:spPr>
      </p:pic>
      <p:pic>
        <p:nvPicPr>
          <p:cNvPr id="7178" name="Picture 3"/>
          <p:cNvPicPr>
            <a:picLocks noChangeAspect="1" noChangeArrowheads="1"/>
          </p:cNvPicPr>
          <p:nvPr/>
        </p:nvPicPr>
        <p:blipFill>
          <a:blip r:embed="rId6"/>
          <a:srcRect l="12001" r="23991" b="172"/>
          <a:stretch>
            <a:fillRect/>
          </a:stretch>
        </p:blipFill>
        <p:spPr bwMode="auto">
          <a:xfrm>
            <a:off x="179388" y="131763"/>
            <a:ext cx="1800225" cy="1998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tata\Desktop\Лето 2013\mota_ru_1040119-1280x1024.jpg"/>
          <p:cNvPicPr>
            <a:picLocks noChangeAspect="1" noChangeArrowheads="1"/>
          </p:cNvPicPr>
          <p:nvPr/>
        </p:nvPicPr>
        <p:blipFill>
          <a:blip r:embed="rId2"/>
          <a:srcRect l="3824" t="14468" r="10715" b="5524"/>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857224" y="428604"/>
            <a:ext cx="7643866" cy="584775"/>
          </a:xfrm>
          <a:prstGeom prst="rect">
            <a:avLst/>
          </a:prstGeom>
          <a:noFill/>
        </p:spPr>
        <p:txBody>
          <a:bodyPr wrap="square" rtlCol="0">
            <a:spAutoFit/>
          </a:bodyPr>
          <a:lstStyle/>
          <a:p>
            <a:pPr algn="ctr"/>
            <a:r>
              <a:rPr lang="ru-RU" sz="3200" b="1" dirty="0" smtClean="0">
                <a:solidFill>
                  <a:srgbClr val="C00000"/>
                </a:solidFill>
              </a:rPr>
              <a:t>Статус Центра</a:t>
            </a:r>
            <a:endParaRPr lang="ru-RU" sz="3200" b="1" dirty="0">
              <a:solidFill>
                <a:srgbClr val="C00000"/>
              </a:solidFill>
            </a:endParaRPr>
          </a:p>
        </p:txBody>
      </p:sp>
      <p:sp>
        <p:nvSpPr>
          <p:cNvPr id="3" name="TextBox 2"/>
          <p:cNvSpPr txBox="1"/>
          <p:nvPr/>
        </p:nvSpPr>
        <p:spPr>
          <a:xfrm>
            <a:off x="1000100" y="1214422"/>
            <a:ext cx="7715304" cy="5109091"/>
          </a:xfrm>
          <a:prstGeom prst="rect">
            <a:avLst/>
          </a:prstGeom>
          <a:noFill/>
        </p:spPr>
        <p:txBody>
          <a:bodyPr wrap="square" rtlCol="0">
            <a:spAutoFit/>
          </a:bodyPr>
          <a:lstStyle/>
          <a:p>
            <a:pPr marL="457200" indent="-457200">
              <a:buFont typeface="+mj-lt"/>
              <a:buAutoNum type="arabicPeriod"/>
            </a:pPr>
            <a:r>
              <a:rPr lang="ru-RU" sz="2800" dirty="0" smtClean="0"/>
              <a:t>Ассоциированная школа ЮНЕСКО</a:t>
            </a:r>
          </a:p>
          <a:p>
            <a:pPr marL="457200" indent="-457200">
              <a:buFont typeface="+mj-lt"/>
              <a:buAutoNum type="arabicPeriod"/>
            </a:pPr>
            <a:r>
              <a:rPr lang="ru-RU" sz="2800" dirty="0" smtClean="0"/>
              <a:t>Опорный центр </a:t>
            </a:r>
            <a:r>
              <a:rPr lang="ru-RU" sz="2800" dirty="0" err="1" smtClean="0"/>
              <a:t>МОиН</a:t>
            </a:r>
            <a:r>
              <a:rPr lang="ru-RU" sz="2800" dirty="0" smtClean="0"/>
              <a:t> РС(Я) по дополнительному образованию по теме «Интеграция основного и дополнительного образования на основе исследовательской работы и развития дистанционного  дополнительного образования»</a:t>
            </a:r>
          </a:p>
          <a:p>
            <a:pPr marL="457200" indent="-457200">
              <a:buFont typeface="+mj-lt"/>
              <a:buAutoNum type="arabicPeriod"/>
            </a:pPr>
            <a:r>
              <a:rPr lang="ru-RU" sz="2800" dirty="0" smtClean="0"/>
              <a:t>Региональное отделение Малой академии наук</a:t>
            </a:r>
          </a:p>
          <a:p>
            <a:pPr marL="457200" indent="-457200">
              <a:buFont typeface="+mj-lt"/>
              <a:buAutoNum type="arabicPeriod"/>
            </a:pPr>
            <a:r>
              <a:rPr lang="ru-RU" sz="2800" dirty="0" smtClean="0"/>
              <a:t>Региональный центр республиканской программы «Шаг в </a:t>
            </a:r>
            <a:r>
              <a:rPr lang="ru-RU" sz="2800" dirty="0" err="1" smtClean="0"/>
              <a:t>будушее</a:t>
            </a:r>
            <a:r>
              <a:rPr lang="ru-RU" sz="2800" dirty="0" smtClean="0"/>
              <a:t>»</a:t>
            </a: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734</Words>
  <Application>Microsoft Office PowerPoint</Application>
  <PresentationFormat>Экран (4:3)</PresentationFormat>
  <Paragraphs>136</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Мастер-класс: «Комплексное изучение лесной экосистемы»</vt:lpstr>
      <vt:lpstr>Ведущие:   Рожкова Ольга Юрьевна,          директор МБУ ДО "ЦТРиГОШ" МР Олекминский                район РС(Я), зав.сектором ФБГУ "Государственный природный заповедник  "Олекминский"     Таций Татьяна Викторовна,                 зам.директора по методической  работе МБУ   ДО "ЦТРиГОШ" МР Олекминский район РС(Я)   </vt:lpstr>
      <vt:lpstr>Цель мастер-класса</vt:lpstr>
      <vt:lpstr>Задачи  мастер класса</vt:lpstr>
      <vt:lpstr>Оборудование</vt:lpstr>
      <vt:lpstr>Муниципальное образовательное пространство Олекминского района</vt:lpstr>
      <vt:lpstr>Место МБУ ДО «ЦТРиГОШ» в образовательном пространстве</vt:lpstr>
      <vt:lpstr>Слайд 8</vt:lpstr>
      <vt:lpstr>Слайд 9</vt:lpstr>
      <vt:lpstr>Слайд 10</vt:lpstr>
      <vt:lpstr>Слайд 11</vt:lpstr>
      <vt:lpstr>Цель:  </vt:lpstr>
      <vt:lpstr>Задачи:</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Мастер-класс Комплексное изучение лесной экосистемы</dc:title>
  <dc:creator>ЦТРиГОШ_7</dc:creator>
  <cp:lastModifiedBy>ЦТРиГОШ_7</cp:lastModifiedBy>
  <cp:revision>3</cp:revision>
  <dcterms:created xsi:type="dcterms:W3CDTF">2018-07-09T15:51:57Z</dcterms:created>
  <dcterms:modified xsi:type="dcterms:W3CDTF">2018-07-10T06:43:12Z</dcterms:modified>
</cp:coreProperties>
</file>